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68" r:id="rId3"/>
    <p:sldId id="273" r:id="rId4"/>
    <p:sldId id="269" r:id="rId5"/>
    <p:sldId id="265" r:id="rId6"/>
    <p:sldId id="261" r:id="rId7"/>
    <p:sldId id="260" r:id="rId8"/>
    <p:sldId id="283" r:id="rId9"/>
    <p:sldId id="257" r:id="rId10"/>
    <p:sldId id="274" r:id="rId11"/>
    <p:sldId id="275" r:id="rId12"/>
    <p:sldId id="276" r:id="rId13"/>
    <p:sldId id="284" r:id="rId14"/>
    <p:sldId id="277" r:id="rId15"/>
    <p:sldId id="270" r:id="rId16"/>
    <p:sldId id="278" r:id="rId17"/>
    <p:sldId id="280" r:id="rId18"/>
    <p:sldId id="282"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5" d="100"/>
          <a:sy n="155" d="100"/>
        </p:scale>
        <p:origin x="-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EFBC3-3717-45BE-ACDE-CCE562F8C542}" type="datetimeFigureOut">
              <a:rPr lang="en-US" smtClean="0"/>
              <a:t>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F1FF8-95E9-4D89-81E1-5265C6894797}" type="slidenum">
              <a:rPr lang="en-US" smtClean="0"/>
              <a:t>‹#›</a:t>
            </a:fld>
            <a:endParaRPr lang="en-US"/>
          </a:p>
        </p:txBody>
      </p:sp>
    </p:spTree>
    <p:extLst>
      <p:ext uri="{BB962C8B-B14F-4D97-AF65-F5344CB8AC3E}">
        <p14:creationId xmlns:p14="http://schemas.microsoft.com/office/powerpoint/2010/main" val="305069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Bachelor degrees for these combined categories are up 26% over the year before; Master’s are up 6%; and PhD’s are up 10% (mostly because biostatistics PhD’s jumped from 125 in 2011 to 173 in 2012.)</a:t>
            </a:r>
            <a:endParaRPr lang="en-US" dirty="0"/>
          </a:p>
        </p:txBody>
      </p:sp>
      <p:sp>
        <p:nvSpPr>
          <p:cNvPr id="4" name="Slide Number Placeholder 3"/>
          <p:cNvSpPr>
            <a:spLocks noGrp="1"/>
          </p:cNvSpPr>
          <p:nvPr>
            <p:ph type="sldNum" sz="quarter" idx="10"/>
          </p:nvPr>
        </p:nvSpPr>
        <p:spPr/>
        <p:txBody>
          <a:bodyPr/>
          <a:lstStyle/>
          <a:p>
            <a:fld id="{5F1F1FF8-95E9-4D89-81E1-5265C6894797}" type="slidenum">
              <a:rPr lang="en-US" smtClean="0"/>
              <a:t>4</a:t>
            </a:fld>
            <a:endParaRPr lang="en-US"/>
          </a:p>
        </p:txBody>
      </p:sp>
    </p:spTree>
    <p:extLst>
      <p:ext uri="{BB962C8B-B14F-4D97-AF65-F5344CB8AC3E}">
        <p14:creationId xmlns:p14="http://schemas.microsoft.com/office/powerpoint/2010/main" val="68452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5C213-96FF-7A41-AE84-A6782EE90D55}" type="datetimeFigureOut">
              <a:rPr lang="en-US" smtClean="0"/>
              <a:t>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119681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5C213-96FF-7A41-AE84-A6782EE90D55}" type="datetimeFigureOut">
              <a:rPr lang="en-US" smtClean="0"/>
              <a:t>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358888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5C213-96FF-7A41-AE84-A6782EE90D55}" type="datetimeFigureOut">
              <a:rPr lang="en-US" smtClean="0"/>
              <a:t>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391464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belltow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0"/>
          <p:cNvSpPr>
            <a:spLocks noChangeShapeType="1"/>
          </p:cNvSpPr>
          <p:nvPr/>
        </p:nvSpPr>
        <p:spPr bwMode="auto">
          <a:xfrm>
            <a:off x="0" y="1524000"/>
            <a:ext cx="9144000" cy="0"/>
          </a:xfrm>
          <a:prstGeom prst="line">
            <a:avLst/>
          </a:prstGeom>
          <a:noFill/>
          <a:ln w="31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41"/>
          <p:cNvSpPr>
            <a:spLocks noChangeShapeType="1"/>
          </p:cNvSpPr>
          <p:nvPr/>
        </p:nvSpPr>
        <p:spPr bwMode="auto">
          <a:xfrm>
            <a:off x="0" y="4114800"/>
            <a:ext cx="9144000" cy="0"/>
          </a:xfrm>
          <a:prstGeom prst="line">
            <a:avLst/>
          </a:prstGeom>
          <a:noFill/>
          <a:ln w="31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42" descr="NCSU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31242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4"/>
          <p:cNvSpPr txBox="1">
            <a:spLocks noChangeArrowheads="1"/>
          </p:cNvSpPr>
          <p:nvPr/>
        </p:nvSpPr>
        <p:spPr bwMode="auto">
          <a:xfrm>
            <a:off x="3124200" y="1471613"/>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9pPr>
          </a:lstStyle>
          <a:p>
            <a:pPr eaLnBrk="1" hangingPunct="1">
              <a:buFontTx/>
              <a:buNone/>
              <a:defRPr/>
            </a:pPr>
            <a:r>
              <a:rPr lang="en-US" sz="1800" smtClean="0">
                <a:solidFill>
                  <a:srgbClr val="CC3300"/>
                </a:solidFill>
                <a:latin typeface="Arial Narrow" pitchFamily="34" charset="0"/>
              </a:rPr>
              <a:t>Statistics</a:t>
            </a:r>
          </a:p>
        </p:txBody>
      </p:sp>
      <p:sp>
        <p:nvSpPr>
          <p:cNvPr id="3106" name="Rectangle 34"/>
          <p:cNvSpPr>
            <a:spLocks noGrp="1" noChangeArrowheads="1"/>
          </p:cNvSpPr>
          <p:nvPr>
            <p:ph type="ctrTitle" sz="quarter"/>
          </p:nvPr>
        </p:nvSpPr>
        <p:spPr>
          <a:xfrm>
            <a:off x="0" y="2209800"/>
            <a:ext cx="9144000" cy="1143000"/>
          </a:xfrm>
        </p:spPr>
        <p:txBody>
          <a:bodyPr/>
          <a:lstStyle>
            <a:lvl1pPr algn="ctr">
              <a:defRPr sz="4000">
                <a:solidFill>
                  <a:schemeClr val="tx1"/>
                </a:solidFill>
              </a:defRPr>
            </a:lvl1pPr>
          </a:lstStyle>
          <a:p>
            <a:r>
              <a:rPr lang="en-US" smtClean="0"/>
              <a:t>Click to edit Master title style</a:t>
            </a:r>
            <a:endParaRPr lang="en-US"/>
          </a:p>
        </p:txBody>
      </p:sp>
      <p:sp>
        <p:nvSpPr>
          <p:cNvPr id="3107" name="Rectangle 35"/>
          <p:cNvSpPr>
            <a:spLocks noGrp="1" noChangeArrowheads="1"/>
          </p:cNvSpPr>
          <p:nvPr>
            <p:ph type="subTitle" sz="quarter" idx="1"/>
          </p:nvPr>
        </p:nvSpPr>
        <p:spPr>
          <a:xfrm>
            <a:off x="1638300" y="4648200"/>
            <a:ext cx="5867400" cy="1447800"/>
          </a:xfrm>
        </p:spPr>
        <p:txBody>
          <a:bodyPr lIns="92075" tIns="46038" rIns="92075" bIns="46038"/>
          <a:lstStyle>
            <a:lvl1pPr marL="0" indent="0" algn="ctr">
              <a:buFontTx/>
              <a:buNone/>
              <a:defRPr sz="2800"/>
            </a:lvl1pPr>
          </a:lstStyle>
          <a:p>
            <a:r>
              <a:rPr lang="en-US" smtClean="0"/>
              <a:t>Click to edit Master subtitle style</a:t>
            </a:r>
            <a:endParaRPr lang="en-US"/>
          </a:p>
        </p:txBody>
      </p:sp>
      <p:sp>
        <p:nvSpPr>
          <p:cNvPr id="9" name="Rectangle 36"/>
          <p:cNvSpPr>
            <a:spLocks noGrp="1" noChangeArrowheads="1"/>
          </p:cNvSpPr>
          <p:nvPr>
            <p:ph type="dt" sz="quarter" idx="10"/>
          </p:nvPr>
        </p:nvSpPr>
        <p:spPr>
          <a:xfrm>
            <a:off x="457200" y="6400800"/>
            <a:ext cx="1905000" cy="304800"/>
          </a:xfrm>
        </p:spPr>
        <p:txBody>
          <a:bodyPr/>
          <a:lstStyle>
            <a:lvl1pPr>
              <a:defRPr>
                <a:solidFill>
                  <a:schemeClr val="bg2"/>
                </a:solidFill>
              </a:defRPr>
            </a:lvl1pPr>
          </a:lstStyle>
          <a:p>
            <a:pPr>
              <a:defRPr/>
            </a:pPr>
            <a:endParaRPr lang="en-US"/>
          </a:p>
        </p:txBody>
      </p:sp>
      <p:sp>
        <p:nvSpPr>
          <p:cNvPr id="10" name="Rectangle 37"/>
          <p:cNvSpPr>
            <a:spLocks noGrp="1" noChangeArrowheads="1"/>
          </p:cNvSpPr>
          <p:nvPr>
            <p:ph type="ftr" sz="quarter" idx="11"/>
          </p:nvPr>
        </p:nvSpPr>
        <p:spPr>
          <a:xfrm>
            <a:off x="3124200" y="6400800"/>
            <a:ext cx="2895600" cy="304800"/>
          </a:xfrm>
        </p:spPr>
        <p:txBody>
          <a:bodyPr/>
          <a:lstStyle>
            <a:lvl1pPr>
              <a:defRPr>
                <a:solidFill>
                  <a:schemeClr val="bg2"/>
                </a:solidFill>
              </a:defRPr>
            </a:lvl1pPr>
          </a:lstStyle>
          <a:p>
            <a:pPr>
              <a:defRPr/>
            </a:pPr>
            <a:endParaRPr lang="en-US"/>
          </a:p>
        </p:txBody>
      </p:sp>
      <p:sp>
        <p:nvSpPr>
          <p:cNvPr id="11" name="Rectangle 38"/>
          <p:cNvSpPr>
            <a:spLocks noGrp="1" noChangeArrowheads="1"/>
          </p:cNvSpPr>
          <p:nvPr>
            <p:ph type="sldNum" sz="quarter" idx="12"/>
          </p:nvPr>
        </p:nvSpPr>
        <p:spPr>
          <a:xfrm>
            <a:off x="6705600" y="6400800"/>
            <a:ext cx="1905000" cy="304800"/>
          </a:xfrm>
        </p:spPr>
        <p:txBody>
          <a:bodyPr/>
          <a:lstStyle>
            <a:lvl1pPr>
              <a:defRPr>
                <a:solidFill>
                  <a:schemeClr val="bg2"/>
                </a:solidFill>
              </a:defRPr>
            </a:lvl1pPr>
          </a:lstStyle>
          <a:p>
            <a:pPr>
              <a:defRPr/>
            </a:pPr>
            <a:fld id="{D3768722-39A3-4ACC-851A-D91C0FD1FF75}" type="slidenum">
              <a:rPr lang="en-US"/>
              <a:pPr>
                <a:defRPr/>
              </a:pPr>
              <a:t>‹#›</a:t>
            </a:fld>
            <a:endParaRPr lang="en-US"/>
          </a:p>
        </p:txBody>
      </p:sp>
    </p:spTree>
    <p:extLst>
      <p:ext uri="{BB962C8B-B14F-4D97-AF65-F5344CB8AC3E}">
        <p14:creationId xmlns:p14="http://schemas.microsoft.com/office/powerpoint/2010/main" val="84845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AADA8DA-4122-43B1-936F-E29673C6A0E1}" type="slidenum">
              <a:rPr lang="en-US"/>
              <a:pPr>
                <a:defRPr/>
              </a:pPr>
              <a:t>‹#›</a:t>
            </a:fld>
            <a:endParaRPr lang="en-US"/>
          </a:p>
        </p:txBody>
      </p:sp>
    </p:spTree>
    <p:extLst>
      <p:ext uri="{BB962C8B-B14F-4D97-AF65-F5344CB8AC3E}">
        <p14:creationId xmlns:p14="http://schemas.microsoft.com/office/powerpoint/2010/main" val="80682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70D1FF7D-A145-4C8B-A0F4-068BE81426F1}" type="slidenum">
              <a:rPr lang="en-US"/>
              <a:pPr>
                <a:defRPr/>
              </a:pPr>
              <a:t>‹#›</a:t>
            </a:fld>
            <a:endParaRPr lang="en-US"/>
          </a:p>
        </p:txBody>
      </p:sp>
    </p:spTree>
    <p:extLst>
      <p:ext uri="{BB962C8B-B14F-4D97-AF65-F5344CB8AC3E}">
        <p14:creationId xmlns:p14="http://schemas.microsoft.com/office/powerpoint/2010/main" val="405333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4051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3300" y="1219200"/>
            <a:ext cx="4052888"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1ABDA763-8104-4754-8947-74654EF87228}" type="slidenum">
              <a:rPr lang="en-US"/>
              <a:pPr>
                <a:defRPr/>
              </a:pPr>
              <a:t>‹#›</a:t>
            </a:fld>
            <a:endParaRPr lang="en-US"/>
          </a:p>
        </p:txBody>
      </p:sp>
    </p:spTree>
    <p:extLst>
      <p:ext uri="{BB962C8B-B14F-4D97-AF65-F5344CB8AC3E}">
        <p14:creationId xmlns:p14="http://schemas.microsoft.com/office/powerpoint/2010/main" val="236364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p>
        </p:txBody>
      </p:sp>
      <p:sp>
        <p:nvSpPr>
          <p:cNvPr id="8" name="Rectangle 37"/>
          <p:cNvSpPr>
            <a:spLocks noGrp="1" noChangeArrowheads="1"/>
          </p:cNvSpPr>
          <p:nvPr>
            <p:ph type="ftr" sz="quarter" idx="11"/>
          </p:nvPr>
        </p:nvSpPr>
        <p:spPr>
          <a:ln/>
        </p:spPr>
        <p:txBody>
          <a:bodyPr/>
          <a:lstStyle>
            <a:lvl1pPr>
              <a:defRPr/>
            </a:lvl1pPr>
          </a:lstStyle>
          <a:p>
            <a:pPr>
              <a:defRPr/>
            </a:pPr>
            <a:endParaRPr lang="en-US"/>
          </a:p>
        </p:txBody>
      </p:sp>
      <p:sp>
        <p:nvSpPr>
          <p:cNvPr id="9" name="Rectangle 38"/>
          <p:cNvSpPr>
            <a:spLocks noGrp="1" noChangeArrowheads="1"/>
          </p:cNvSpPr>
          <p:nvPr>
            <p:ph type="sldNum" sz="quarter" idx="12"/>
          </p:nvPr>
        </p:nvSpPr>
        <p:spPr>
          <a:ln/>
        </p:spPr>
        <p:txBody>
          <a:bodyPr/>
          <a:lstStyle>
            <a:lvl1pPr>
              <a:defRPr/>
            </a:lvl1pPr>
          </a:lstStyle>
          <a:p>
            <a:pPr>
              <a:defRPr/>
            </a:pPr>
            <a:fld id="{FD9AE59A-9956-493F-B37E-E507677E0AEE}" type="slidenum">
              <a:rPr lang="en-US"/>
              <a:pPr>
                <a:defRPr/>
              </a:pPr>
              <a:t>‹#›</a:t>
            </a:fld>
            <a:endParaRPr lang="en-US"/>
          </a:p>
        </p:txBody>
      </p:sp>
    </p:spTree>
    <p:extLst>
      <p:ext uri="{BB962C8B-B14F-4D97-AF65-F5344CB8AC3E}">
        <p14:creationId xmlns:p14="http://schemas.microsoft.com/office/powerpoint/2010/main" val="1407465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p>
        </p:txBody>
      </p:sp>
      <p:sp>
        <p:nvSpPr>
          <p:cNvPr id="4" name="Rectangle 37"/>
          <p:cNvSpPr>
            <a:spLocks noGrp="1" noChangeArrowheads="1"/>
          </p:cNvSpPr>
          <p:nvPr>
            <p:ph type="ftr" sz="quarter" idx="11"/>
          </p:nvPr>
        </p:nvSpPr>
        <p:spPr>
          <a:ln/>
        </p:spPr>
        <p:txBody>
          <a:bodyPr/>
          <a:lstStyle>
            <a:lvl1pPr>
              <a:defRPr/>
            </a:lvl1pPr>
          </a:lstStyle>
          <a:p>
            <a:pPr>
              <a:defRPr/>
            </a:pPr>
            <a:endParaRPr lang="en-US"/>
          </a:p>
        </p:txBody>
      </p:sp>
      <p:sp>
        <p:nvSpPr>
          <p:cNvPr id="5" name="Rectangle 38"/>
          <p:cNvSpPr>
            <a:spLocks noGrp="1" noChangeArrowheads="1"/>
          </p:cNvSpPr>
          <p:nvPr>
            <p:ph type="sldNum" sz="quarter" idx="12"/>
          </p:nvPr>
        </p:nvSpPr>
        <p:spPr>
          <a:ln/>
        </p:spPr>
        <p:txBody>
          <a:bodyPr/>
          <a:lstStyle>
            <a:lvl1pPr>
              <a:defRPr/>
            </a:lvl1pPr>
          </a:lstStyle>
          <a:p>
            <a:pPr>
              <a:defRPr/>
            </a:pPr>
            <a:fld id="{2CA3741A-D9C6-4BDD-9FD7-6A1E933D72B6}" type="slidenum">
              <a:rPr lang="en-US"/>
              <a:pPr>
                <a:defRPr/>
              </a:pPr>
              <a:t>‹#›</a:t>
            </a:fld>
            <a:endParaRPr lang="en-US"/>
          </a:p>
        </p:txBody>
      </p:sp>
    </p:spTree>
    <p:extLst>
      <p:ext uri="{BB962C8B-B14F-4D97-AF65-F5344CB8AC3E}">
        <p14:creationId xmlns:p14="http://schemas.microsoft.com/office/powerpoint/2010/main" val="2320941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p>
        </p:txBody>
      </p:sp>
      <p:sp>
        <p:nvSpPr>
          <p:cNvPr id="3" name="Rectangle 37"/>
          <p:cNvSpPr>
            <a:spLocks noGrp="1" noChangeArrowheads="1"/>
          </p:cNvSpPr>
          <p:nvPr>
            <p:ph type="ftr" sz="quarter" idx="11"/>
          </p:nvPr>
        </p:nvSpPr>
        <p:spPr>
          <a:ln/>
        </p:spPr>
        <p:txBody>
          <a:bodyPr/>
          <a:lstStyle>
            <a:lvl1pPr>
              <a:defRPr/>
            </a:lvl1pPr>
          </a:lstStyle>
          <a:p>
            <a:pPr>
              <a:defRPr/>
            </a:pPr>
            <a:endParaRPr lang="en-US"/>
          </a:p>
        </p:txBody>
      </p:sp>
      <p:sp>
        <p:nvSpPr>
          <p:cNvPr id="4" name="Rectangle 38"/>
          <p:cNvSpPr>
            <a:spLocks noGrp="1" noChangeArrowheads="1"/>
          </p:cNvSpPr>
          <p:nvPr>
            <p:ph type="sldNum" sz="quarter" idx="12"/>
          </p:nvPr>
        </p:nvSpPr>
        <p:spPr>
          <a:ln/>
        </p:spPr>
        <p:txBody>
          <a:bodyPr/>
          <a:lstStyle>
            <a:lvl1pPr>
              <a:defRPr/>
            </a:lvl1pPr>
          </a:lstStyle>
          <a:p>
            <a:pPr>
              <a:defRPr/>
            </a:pPr>
            <a:fld id="{75159719-6CBB-4C62-BA24-A951F8922BB8}" type="slidenum">
              <a:rPr lang="en-US"/>
              <a:pPr>
                <a:defRPr/>
              </a:pPr>
              <a:t>‹#›</a:t>
            </a:fld>
            <a:endParaRPr lang="en-US"/>
          </a:p>
        </p:txBody>
      </p:sp>
    </p:spTree>
    <p:extLst>
      <p:ext uri="{BB962C8B-B14F-4D97-AF65-F5344CB8AC3E}">
        <p14:creationId xmlns:p14="http://schemas.microsoft.com/office/powerpoint/2010/main" val="83935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EC1D07DC-1A74-41B0-B9F0-69549A988D9B}" type="slidenum">
              <a:rPr lang="en-US"/>
              <a:pPr>
                <a:defRPr/>
              </a:pPr>
              <a:t>‹#›</a:t>
            </a:fld>
            <a:endParaRPr lang="en-US"/>
          </a:p>
        </p:txBody>
      </p:sp>
    </p:spTree>
    <p:extLst>
      <p:ext uri="{BB962C8B-B14F-4D97-AF65-F5344CB8AC3E}">
        <p14:creationId xmlns:p14="http://schemas.microsoft.com/office/powerpoint/2010/main" val="266202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5C213-96FF-7A41-AE84-A6782EE90D55}" type="datetimeFigureOut">
              <a:rPr lang="en-US" smtClean="0"/>
              <a:t>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20825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DCAC2983-66FC-4F8B-B696-E30292B42A35}" type="slidenum">
              <a:rPr lang="en-US"/>
              <a:pPr>
                <a:defRPr/>
              </a:pPr>
              <a:t>‹#›</a:t>
            </a:fld>
            <a:endParaRPr lang="en-US"/>
          </a:p>
        </p:txBody>
      </p:sp>
    </p:spTree>
    <p:extLst>
      <p:ext uri="{BB962C8B-B14F-4D97-AF65-F5344CB8AC3E}">
        <p14:creationId xmlns:p14="http://schemas.microsoft.com/office/powerpoint/2010/main" val="4130714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42DFC0CC-0BC0-4535-824B-A76732010C8A}" type="slidenum">
              <a:rPr lang="en-US"/>
              <a:pPr>
                <a:defRPr/>
              </a:pPr>
              <a:t>‹#›</a:t>
            </a:fld>
            <a:endParaRPr lang="en-US"/>
          </a:p>
        </p:txBody>
      </p:sp>
    </p:spTree>
    <p:extLst>
      <p:ext uri="{BB962C8B-B14F-4D97-AF65-F5344CB8AC3E}">
        <p14:creationId xmlns:p14="http://schemas.microsoft.com/office/powerpoint/2010/main" val="1623992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52400"/>
            <a:ext cx="20637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6040438"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p>
        </p:txBody>
      </p:sp>
      <p:sp>
        <p:nvSpPr>
          <p:cNvPr id="5" name="Rectangle 37"/>
          <p:cNvSpPr>
            <a:spLocks noGrp="1" noChangeArrowheads="1"/>
          </p:cNvSpPr>
          <p:nvPr>
            <p:ph type="ftr" sz="quarter" idx="11"/>
          </p:nvPr>
        </p:nvSpPr>
        <p:spPr>
          <a:ln/>
        </p:spPr>
        <p:txBody>
          <a:bodyPr/>
          <a:lstStyle>
            <a:lvl1pPr>
              <a:defRPr/>
            </a:lvl1pPr>
          </a:lstStyle>
          <a:p>
            <a:pPr>
              <a:defRPr/>
            </a:pPr>
            <a:endParaRPr lang="en-US"/>
          </a:p>
        </p:txBody>
      </p:sp>
      <p:sp>
        <p:nvSpPr>
          <p:cNvPr id="6" name="Rectangle 38"/>
          <p:cNvSpPr>
            <a:spLocks noGrp="1" noChangeArrowheads="1"/>
          </p:cNvSpPr>
          <p:nvPr>
            <p:ph type="sldNum" sz="quarter" idx="12"/>
          </p:nvPr>
        </p:nvSpPr>
        <p:spPr>
          <a:ln/>
        </p:spPr>
        <p:txBody>
          <a:bodyPr/>
          <a:lstStyle>
            <a:lvl1pPr>
              <a:defRPr/>
            </a:lvl1pPr>
          </a:lstStyle>
          <a:p>
            <a:pPr>
              <a:defRPr/>
            </a:pPr>
            <a:fld id="{5A023EB6-4127-44E0-834C-E385EA9AD9A5}" type="slidenum">
              <a:rPr lang="en-US"/>
              <a:pPr>
                <a:defRPr/>
              </a:pPr>
              <a:t>‹#›</a:t>
            </a:fld>
            <a:endParaRPr lang="en-US"/>
          </a:p>
        </p:txBody>
      </p:sp>
    </p:spTree>
    <p:extLst>
      <p:ext uri="{BB962C8B-B14F-4D97-AF65-F5344CB8AC3E}">
        <p14:creationId xmlns:p14="http://schemas.microsoft.com/office/powerpoint/2010/main" val="1141982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423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40513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13300" y="1219200"/>
            <a:ext cx="4052888"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13300" y="3771900"/>
            <a:ext cx="4052888"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6"/>
          <p:cNvSpPr>
            <a:spLocks noGrp="1" noChangeArrowheads="1"/>
          </p:cNvSpPr>
          <p:nvPr>
            <p:ph type="dt" sz="half" idx="10"/>
          </p:nvPr>
        </p:nvSpPr>
        <p:spPr>
          <a:ln/>
        </p:spPr>
        <p:txBody>
          <a:bodyPr/>
          <a:lstStyle>
            <a:lvl1pPr>
              <a:defRPr/>
            </a:lvl1pPr>
          </a:lstStyle>
          <a:p>
            <a:pPr>
              <a:defRPr/>
            </a:pPr>
            <a:endParaRPr lang="en-US"/>
          </a:p>
        </p:txBody>
      </p:sp>
      <p:sp>
        <p:nvSpPr>
          <p:cNvPr id="7" name="Rectangle 37"/>
          <p:cNvSpPr>
            <a:spLocks noGrp="1" noChangeArrowheads="1"/>
          </p:cNvSpPr>
          <p:nvPr>
            <p:ph type="ftr" sz="quarter" idx="11"/>
          </p:nvPr>
        </p:nvSpPr>
        <p:spPr>
          <a:ln/>
        </p:spPr>
        <p:txBody>
          <a:bodyPr/>
          <a:lstStyle>
            <a:lvl1pPr>
              <a:defRPr/>
            </a:lvl1pPr>
          </a:lstStyle>
          <a:p>
            <a:pPr>
              <a:defRPr/>
            </a:pPr>
            <a:endParaRPr lang="en-US"/>
          </a:p>
        </p:txBody>
      </p:sp>
      <p:sp>
        <p:nvSpPr>
          <p:cNvPr id="8" name="Rectangle 38"/>
          <p:cNvSpPr>
            <a:spLocks noGrp="1" noChangeArrowheads="1"/>
          </p:cNvSpPr>
          <p:nvPr>
            <p:ph type="sldNum" sz="quarter" idx="12"/>
          </p:nvPr>
        </p:nvSpPr>
        <p:spPr>
          <a:ln/>
        </p:spPr>
        <p:txBody>
          <a:bodyPr/>
          <a:lstStyle>
            <a:lvl1pPr>
              <a:defRPr/>
            </a:lvl1pPr>
          </a:lstStyle>
          <a:p>
            <a:pPr>
              <a:defRPr/>
            </a:pPr>
            <a:fld id="{72E5C0AC-F66D-43EC-8850-076B3E341390}" type="slidenum">
              <a:rPr lang="en-US"/>
              <a:pPr>
                <a:defRPr/>
              </a:pPr>
              <a:t>‹#›</a:t>
            </a:fld>
            <a:endParaRPr lang="en-US"/>
          </a:p>
        </p:txBody>
      </p:sp>
    </p:spTree>
    <p:extLst>
      <p:ext uri="{BB962C8B-B14F-4D97-AF65-F5344CB8AC3E}">
        <p14:creationId xmlns:p14="http://schemas.microsoft.com/office/powerpoint/2010/main" val="47632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423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40513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3300" y="1219200"/>
            <a:ext cx="4052888"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p>
        </p:txBody>
      </p:sp>
      <p:sp>
        <p:nvSpPr>
          <p:cNvPr id="6" name="Rectangle 37"/>
          <p:cNvSpPr>
            <a:spLocks noGrp="1" noChangeArrowheads="1"/>
          </p:cNvSpPr>
          <p:nvPr>
            <p:ph type="ftr" sz="quarter" idx="11"/>
          </p:nvPr>
        </p:nvSpPr>
        <p:spPr>
          <a:ln/>
        </p:spPr>
        <p:txBody>
          <a:bodyPr/>
          <a:lstStyle>
            <a:lvl1pPr>
              <a:defRPr/>
            </a:lvl1pPr>
          </a:lstStyle>
          <a:p>
            <a:pPr>
              <a:defRPr/>
            </a:pPr>
            <a:endParaRPr lang="en-US"/>
          </a:p>
        </p:txBody>
      </p:sp>
      <p:sp>
        <p:nvSpPr>
          <p:cNvPr id="7" name="Rectangle 38"/>
          <p:cNvSpPr>
            <a:spLocks noGrp="1" noChangeArrowheads="1"/>
          </p:cNvSpPr>
          <p:nvPr>
            <p:ph type="sldNum" sz="quarter" idx="12"/>
          </p:nvPr>
        </p:nvSpPr>
        <p:spPr>
          <a:ln/>
        </p:spPr>
        <p:txBody>
          <a:bodyPr/>
          <a:lstStyle>
            <a:lvl1pPr>
              <a:defRPr/>
            </a:lvl1pPr>
          </a:lstStyle>
          <a:p>
            <a:pPr>
              <a:defRPr/>
            </a:pPr>
            <a:fld id="{29C7ECBD-ACA7-4CD4-865A-6AA0D7CCC3EF}" type="slidenum">
              <a:rPr lang="en-US"/>
              <a:pPr>
                <a:defRPr/>
              </a:pPr>
              <a:t>‹#›</a:t>
            </a:fld>
            <a:endParaRPr lang="en-US"/>
          </a:p>
        </p:txBody>
      </p:sp>
    </p:spTree>
    <p:extLst>
      <p:ext uri="{BB962C8B-B14F-4D97-AF65-F5344CB8AC3E}">
        <p14:creationId xmlns:p14="http://schemas.microsoft.com/office/powerpoint/2010/main" val="1955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5C213-96FF-7A41-AE84-A6782EE90D55}" type="datetimeFigureOut">
              <a:rPr lang="en-US" smtClean="0"/>
              <a:t>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301785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5C213-96FF-7A41-AE84-A6782EE90D55}" type="datetimeFigureOut">
              <a:rPr lang="en-US" smtClean="0"/>
              <a:t>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270703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5C213-96FF-7A41-AE84-A6782EE90D55}" type="datetimeFigureOut">
              <a:rPr lang="en-US" smtClean="0"/>
              <a:t>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35461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5C213-96FF-7A41-AE84-A6782EE90D55}" type="datetimeFigureOut">
              <a:rPr lang="en-US" smtClean="0"/>
              <a:t>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324830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5C213-96FF-7A41-AE84-A6782EE90D55}" type="datetimeFigureOut">
              <a:rPr lang="en-US" smtClean="0"/>
              <a:t>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408701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5C213-96FF-7A41-AE84-A6782EE90D55}" type="datetimeFigureOut">
              <a:rPr lang="en-US" smtClean="0"/>
              <a:t>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220033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5C213-96FF-7A41-AE84-A6782EE90D55}" type="datetimeFigureOut">
              <a:rPr lang="en-US" smtClean="0"/>
              <a:t>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B6110-4837-544F-A7C8-4B6C8B5A9EA1}" type="slidenum">
              <a:rPr lang="en-US" smtClean="0"/>
              <a:t>‹#›</a:t>
            </a:fld>
            <a:endParaRPr lang="en-US"/>
          </a:p>
        </p:txBody>
      </p:sp>
    </p:spTree>
    <p:extLst>
      <p:ext uri="{BB962C8B-B14F-4D97-AF65-F5344CB8AC3E}">
        <p14:creationId xmlns:p14="http://schemas.microsoft.com/office/powerpoint/2010/main" val="3704785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5C213-96FF-7A41-AE84-A6782EE90D55}" type="datetimeFigureOut">
              <a:rPr lang="en-US" smtClean="0"/>
              <a:t>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B6110-4837-544F-A7C8-4B6C8B5A9EA1}" type="slidenum">
              <a:rPr lang="en-US" smtClean="0"/>
              <a:t>‹#›</a:t>
            </a:fld>
            <a:endParaRPr lang="en-US"/>
          </a:p>
        </p:txBody>
      </p:sp>
    </p:spTree>
    <p:extLst>
      <p:ext uri="{BB962C8B-B14F-4D97-AF65-F5344CB8AC3E}">
        <p14:creationId xmlns:p14="http://schemas.microsoft.com/office/powerpoint/2010/main" val="63128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609600" y="152400"/>
            <a:ext cx="8242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84" name="Rectangle 36"/>
          <p:cNvSpPr>
            <a:spLocks noGrp="1" noChangeArrowheads="1"/>
          </p:cNvSpPr>
          <p:nvPr>
            <p:ph type="dt" sz="half" idx="2"/>
          </p:nvPr>
        </p:nvSpPr>
        <p:spPr bwMode="auto">
          <a:xfrm>
            <a:off x="4191000" y="6477000"/>
            <a:ext cx="1524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spcBef>
                <a:spcPct val="0"/>
              </a:spcBef>
              <a:buClrTx/>
              <a:buSzTx/>
              <a:buFontTx/>
              <a:buNone/>
              <a:defRPr sz="1400"/>
            </a:lvl1pPr>
          </a:lstStyle>
          <a:p>
            <a:pPr>
              <a:defRPr/>
            </a:pPr>
            <a:endParaRPr lang="en-US"/>
          </a:p>
        </p:txBody>
      </p:sp>
      <p:sp>
        <p:nvSpPr>
          <p:cNvPr id="2085" name="Rectangle 37"/>
          <p:cNvSpPr>
            <a:spLocks noGrp="1" noChangeArrowheads="1"/>
          </p:cNvSpPr>
          <p:nvPr>
            <p:ph type="ftr" sz="quarter" idx="3"/>
          </p:nvPr>
        </p:nvSpPr>
        <p:spPr bwMode="auto">
          <a:xfrm>
            <a:off x="5778500" y="6477000"/>
            <a:ext cx="22225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spcBef>
                <a:spcPct val="0"/>
              </a:spcBef>
              <a:buClrTx/>
              <a:buSzTx/>
              <a:buFontTx/>
              <a:buNone/>
              <a:defRPr sz="1400"/>
            </a:lvl1pPr>
          </a:lstStyle>
          <a:p>
            <a:pPr>
              <a:defRPr/>
            </a:pPr>
            <a:endParaRPr lang="en-US"/>
          </a:p>
        </p:txBody>
      </p:sp>
      <p:sp>
        <p:nvSpPr>
          <p:cNvPr id="2086" name="Rectangle 38"/>
          <p:cNvSpPr>
            <a:spLocks noGrp="1" noChangeArrowheads="1"/>
          </p:cNvSpPr>
          <p:nvPr>
            <p:ph type="sldNum" sz="quarter" idx="4"/>
          </p:nvPr>
        </p:nvSpPr>
        <p:spPr bwMode="auto">
          <a:xfrm>
            <a:off x="8077200" y="6477000"/>
            <a:ext cx="762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0"/>
              </a:spcBef>
              <a:buClrTx/>
              <a:buSzTx/>
              <a:buFontTx/>
              <a:buNone/>
              <a:defRPr sz="1400"/>
            </a:lvl1pPr>
          </a:lstStyle>
          <a:p>
            <a:pPr>
              <a:defRPr/>
            </a:pPr>
            <a:fld id="{67B6BA57-B475-4B40-AAA1-ABA3994A1778}" type="slidenum">
              <a:rPr lang="en-US"/>
              <a:pPr>
                <a:defRPr/>
              </a:pPr>
              <a:t>‹#›</a:t>
            </a:fld>
            <a:endParaRPr lang="en-US"/>
          </a:p>
        </p:txBody>
      </p:sp>
      <p:sp>
        <p:nvSpPr>
          <p:cNvPr id="1030" name="Rectangle 39"/>
          <p:cNvSpPr>
            <a:spLocks noGrp="1" noChangeArrowheads="1"/>
          </p:cNvSpPr>
          <p:nvPr>
            <p:ph type="body" idx="1"/>
          </p:nvPr>
        </p:nvSpPr>
        <p:spPr bwMode="auto">
          <a:xfrm>
            <a:off x="609600" y="1219200"/>
            <a:ext cx="8256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Line 41"/>
          <p:cNvSpPr>
            <a:spLocks noChangeShapeType="1"/>
          </p:cNvSpPr>
          <p:nvPr/>
        </p:nvSpPr>
        <p:spPr bwMode="auto">
          <a:xfrm>
            <a:off x="533400" y="1143000"/>
            <a:ext cx="8610600" cy="0"/>
          </a:xfrm>
          <a:prstGeom prst="line">
            <a:avLst/>
          </a:prstGeom>
          <a:noFill/>
          <a:ln w="317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42" descr="NCSUbann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3400" y="6477000"/>
            <a:ext cx="1981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43"/>
          <p:cNvSpPr>
            <a:spLocks noChangeShapeType="1"/>
          </p:cNvSpPr>
          <p:nvPr/>
        </p:nvSpPr>
        <p:spPr bwMode="auto">
          <a:xfrm>
            <a:off x="533400" y="1143000"/>
            <a:ext cx="0" cy="52578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Text Box 44"/>
          <p:cNvSpPr txBox="1">
            <a:spLocks noChangeArrowheads="1"/>
          </p:cNvSpPr>
          <p:nvPr/>
        </p:nvSpPr>
        <p:spPr bwMode="auto">
          <a:xfrm>
            <a:off x="2501900" y="6400800"/>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6pPr>
            <a:lvl7pPr marL="29718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7pPr>
            <a:lvl8pPr marL="34290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8pPr>
            <a:lvl9pPr marL="3886200" indent="-228600" eaLnBrk="0" fontAlgn="base" hangingPunct="0">
              <a:spcBef>
                <a:spcPct val="20000"/>
              </a:spcBef>
              <a:spcAft>
                <a:spcPct val="0"/>
              </a:spcAft>
              <a:buClr>
                <a:schemeClr val="bg1"/>
              </a:buClr>
              <a:buSzPct val="100000"/>
              <a:buChar char="•"/>
              <a:defRPr sz="2400">
                <a:solidFill>
                  <a:schemeClr val="tx1"/>
                </a:solidFill>
                <a:latin typeface="Times New Roman" pitchFamily="18" charset="0"/>
              </a:defRPr>
            </a:lvl9pPr>
          </a:lstStyle>
          <a:p>
            <a:pPr eaLnBrk="1" hangingPunct="1">
              <a:buFontTx/>
              <a:buNone/>
              <a:defRPr/>
            </a:pPr>
            <a:r>
              <a:rPr lang="en-US" sz="1600" smtClean="0">
                <a:solidFill>
                  <a:srgbClr val="CC3300"/>
                </a:solidFill>
                <a:latin typeface="Arial Narrow" pitchFamily="34" charset="0"/>
              </a:rPr>
              <a:t>Statistics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itchFamily="18" charset="0"/>
        </a:defRPr>
      </a:lvl2pPr>
      <a:lvl3pPr algn="l" rtl="0" eaLnBrk="1" fontAlgn="base" hangingPunct="1">
        <a:spcBef>
          <a:spcPct val="0"/>
        </a:spcBef>
        <a:spcAft>
          <a:spcPct val="0"/>
        </a:spcAft>
        <a:defRPr sz="3600">
          <a:solidFill>
            <a:schemeClr val="tx2"/>
          </a:solidFill>
          <a:latin typeface="Times New Roman" pitchFamily="18" charset="0"/>
        </a:defRPr>
      </a:lvl3pPr>
      <a:lvl4pPr algn="l" rtl="0" eaLnBrk="1" fontAlgn="base" hangingPunct="1">
        <a:spcBef>
          <a:spcPct val="0"/>
        </a:spcBef>
        <a:spcAft>
          <a:spcPct val="0"/>
        </a:spcAft>
        <a:defRPr sz="3600">
          <a:solidFill>
            <a:schemeClr val="tx2"/>
          </a:solidFill>
          <a:latin typeface="Times New Roman" pitchFamily="18" charset="0"/>
        </a:defRPr>
      </a:lvl4pPr>
      <a:lvl5pPr algn="l" rtl="0" eaLnBrk="1" fontAlgn="base" hangingPunct="1">
        <a:spcBef>
          <a:spcPct val="0"/>
        </a:spcBef>
        <a:spcAft>
          <a:spcPct val="0"/>
        </a:spcAft>
        <a:defRPr sz="3600">
          <a:solidFill>
            <a:schemeClr val="tx2"/>
          </a:solidFill>
          <a:latin typeface="Times New Roman" pitchFamily="18" charset="0"/>
        </a:defRPr>
      </a:lvl5pPr>
      <a:lvl6pPr marL="457200" algn="l" rtl="0" eaLnBrk="1" fontAlgn="base" hangingPunct="1">
        <a:spcBef>
          <a:spcPct val="0"/>
        </a:spcBef>
        <a:spcAft>
          <a:spcPct val="0"/>
        </a:spcAft>
        <a:defRPr sz="3600">
          <a:solidFill>
            <a:schemeClr val="tx2"/>
          </a:solidFill>
          <a:latin typeface="Times New Roman" pitchFamily="18" charset="0"/>
        </a:defRPr>
      </a:lvl6pPr>
      <a:lvl7pPr marL="914400" algn="l" rtl="0" eaLnBrk="1" fontAlgn="base" hangingPunct="1">
        <a:spcBef>
          <a:spcPct val="0"/>
        </a:spcBef>
        <a:spcAft>
          <a:spcPct val="0"/>
        </a:spcAft>
        <a:defRPr sz="3600">
          <a:solidFill>
            <a:schemeClr val="tx2"/>
          </a:solidFill>
          <a:latin typeface="Times New Roman" pitchFamily="18" charset="0"/>
        </a:defRPr>
      </a:lvl7pPr>
      <a:lvl8pPr marL="1371600" algn="l" rtl="0" eaLnBrk="1" fontAlgn="base" hangingPunct="1">
        <a:spcBef>
          <a:spcPct val="0"/>
        </a:spcBef>
        <a:spcAft>
          <a:spcPct val="0"/>
        </a:spcAft>
        <a:defRPr sz="3600">
          <a:solidFill>
            <a:schemeClr val="tx2"/>
          </a:solidFill>
          <a:latin typeface="Times New Roman" pitchFamily="18" charset="0"/>
        </a:defRPr>
      </a:lvl8pPr>
      <a:lvl9pPr marL="1828800" algn="l"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stat.org/education/curriculumguidelines.cf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ces.ed.gov/programs/digest"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6645"/>
            <a:ext cx="7772400" cy="1470025"/>
          </a:xfrm>
        </p:spPr>
        <p:txBody>
          <a:bodyPr/>
          <a:lstStyle/>
          <a:p>
            <a:r>
              <a:rPr lang="en-US" dirty="0" smtClean="0"/>
              <a:t>Connection with</a:t>
            </a:r>
            <a:br>
              <a:rPr lang="en-US" dirty="0" smtClean="0"/>
            </a:br>
            <a:r>
              <a:rPr lang="en-US" dirty="0" smtClean="0"/>
              <a:t>Community Colleges</a:t>
            </a:r>
            <a:endParaRPr lang="en-US" dirty="0"/>
          </a:p>
        </p:txBody>
      </p:sp>
      <p:sp>
        <p:nvSpPr>
          <p:cNvPr id="4" name="Subtitle 3"/>
          <p:cNvSpPr>
            <a:spLocks noGrp="1"/>
          </p:cNvSpPr>
          <p:nvPr>
            <p:ph type="subTitle" idx="1"/>
          </p:nvPr>
        </p:nvSpPr>
        <p:spPr>
          <a:xfrm>
            <a:off x="973912" y="3086838"/>
            <a:ext cx="6946528" cy="3298380"/>
          </a:xfrm>
        </p:spPr>
        <p:txBody>
          <a:bodyPr>
            <a:normAutofit/>
          </a:bodyPr>
          <a:lstStyle/>
          <a:p>
            <a:r>
              <a:rPr lang="en-US" dirty="0" smtClean="0"/>
              <a:t>Helen Burn, Highline Community College</a:t>
            </a:r>
          </a:p>
          <a:p>
            <a:r>
              <a:rPr lang="en-US" dirty="0" smtClean="0"/>
              <a:t>Rob Gould, UCLA</a:t>
            </a:r>
          </a:p>
          <a:p>
            <a:r>
              <a:rPr lang="en-US" dirty="0" smtClean="0"/>
              <a:t>Brooke </a:t>
            </a:r>
            <a:r>
              <a:rPr lang="en-US" dirty="0" err="1" smtClean="0"/>
              <a:t>Orosz</a:t>
            </a:r>
            <a:r>
              <a:rPr lang="en-US" dirty="0" smtClean="0"/>
              <a:t>, Essex County College</a:t>
            </a:r>
          </a:p>
          <a:p>
            <a:r>
              <a:rPr lang="en-US" dirty="0" smtClean="0"/>
              <a:t>Mary Parker, Austin Community College</a:t>
            </a:r>
          </a:p>
          <a:p>
            <a:r>
              <a:rPr lang="en-US" sz="2400" dirty="0" smtClean="0"/>
              <a:t>Moderator: Nick Horton, Amherst (</a:t>
            </a:r>
            <a:r>
              <a:rPr lang="en-US" sz="2400" smtClean="0"/>
              <a:t>10</a:t>
            </a:r>
            <a:r>
              <a:rPr lang="en-US" sz="2400" smtClean="0"/>
              <a:t>/21/2013</a:t>
            </a:r>
            <a:r>
              <a:rPr lang="en-US" sz="2400" dirty="0" smtClean="0"/>
              <a:t>)</a:t>
            </a:r>
          </a:p>
        </p:txBody>
      </p:sp>
      <p:sp>
        <p:nvSpPr>
          <p:cNvPr id="5" name="TextBox 4"/>
          <p:cNvSpPr txBox="1"/>
          <p:nvPr/>
        </p:nvSpPr>
        <p:spPr>
          <a:xfrm>
            <a:off x="966651" y="182880"/>
            <a:ext cx="7367452" cy="830997"/>
          </a:xfrm>
          <a:prstGeom prst="rect">
            <a:avLst/>
          </a:prstGeom>
          <a:noFill/>
        </p:spPr>
        <p:txBody>
          <a:bodyPr wrap="square" rtlCol="0">
            <a:spAutoFit/>
          </a:bodyPr>
          <a:lstStyle/>
          <a:p>
            <a:pPr algn="ctr"/>
            <a:r>
              <a:rPr lang="en-US" sz="2400" dirty="0">
                <a:solidFill>
                  <a:srgbClr val="FF0000"/>
                </a:solidFill>
              </a:rPr>
              <a:t>Guidelines for Undergraduate Statistics Programs Webinar </a:t>
            </a:r>
            <a:r>
              <a:rPr lang="en-US" sz="2400" dirty="0" smtClean="0">
                <a:solidFill>
                  <a:srgbClr val="FF0000"/>
                </a:solidFill>
              </a:rPr>
              <a:t>Series</a:t>
            </a:r>
            <a:endParaRPr lang="en-US" sz="2400" dirty="0">
              <a:solidFill>
                <a:srgbClr val="FF0000"/>
              </a:solidFill>
            </a:endParaRPr>
          </a:p>
        </p:txBody>
      </p:sp>
    </p:spTree>
    <p:extLst>
      <p:ext uri="{BB962C8B-B14F-4D97-AF65-F5344CB8AC3E}">
        <p14:creationId xmlns:p14="http://schemas.microsoft.com/office/powerpoint/2010/main" val="467614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of Statistics </a:t>
            </a:r>
            <a:br>
              <a:rPr lang="en-US" dirty="0" smtClean="0"/>
            </a:br>
            <a:r>
              <a:rPr lang="en-US" dirty="0" smtClean="0"/>
              <a:t>in Community Colleges</a:t>
            </a:r>
            <a:endParaRPr lang="en-US" dirty="0"/>
          </a:p>
        </p:txBody>
      </p:sp>
      <p:sp>
        <p:nvSpPr>
          <p:cNvPr id="3" name="Content Placeholder 2"/>
          <p:cNvSpPr>
            <a:spLocks noGrp="1"/>
          </p:cNvSpPr>
          <p:nvPr>
            <p:ph idx="1"/>
          </p:nvPr>
        </p:nvSpPr>
        <p:spPr/>
        <p:txBody>
          <a:bodyPr>
            <a:normAutofit/>
          </a:bodyPr>
          <a:lstStyle/>
          <a:p>
            <a:r>
              <a:rPr lang="en-US" dirty="0" smtClean="0"/>
              <a:t>Elementary statistics tied with Math Modeling for </a:t>
            </a:r>
            <a:r>
              <a:rPr lang="en-US" i="1" dirty="0" smtClean="0"/>
              <a:t>highest average section size</a:t>
            </a:r>
          </a:p>
          <a:p>
            <a:r>
              <a:rPr lang="en-US" dirty="0" smtClean="0"/>
              <a:t>Elementary statistics tied for first for </a:t>
            </a:r>
            <a:r>
              <a:rPr lang="en-US" i="1" dirty="0" smtClean="0"/>
              <a:t>largest average distance learning section size</a:t>
            </a:r>
          </a:p>
          <a:p>
            <a:r>
              <a:rPr lang="en-US" dirty="0" smtClean="0"/>
              <a:t>38% of elementary statistics sections taught by part-time faculty (</a:t>
            </a:r>
            <a:r>
              <a:rPr lang="en-US" dirty="0" err="1" smtClean="0"/>
              <a:t>vs</a:t>
            </a:r>
            <a:r>
              <a:rPr lang="en-US" dirty="0" smtClean="0"/>
              <a:t> 11% for mainstream calculus)</a:t>
            </a:r>
            <a:endParaRPr lang="en-US" dirty="0"/>
          </a:p>
        </p:txBody>
      </p:sp>
    </p:spTree>
    <p:extLst>
      <p:ext uri="{BB962C8B-B14F-4D97-AF65-F5344CB8AC3E}">
        <p14:creationId xmlns:p14="http://schemas.microsoft.com/office/powerpoint/2010/main" val="29031274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of ASA/AMATYC </a:t>
            </a:r>
            <a:br>
              <a:rPr lang="en-US" dirty="0" smtClean="0"/>
            </a:br>
            <a:r>
              <a:rPr lang="en-US" dirty="0" smtClean="0"/>
              <a:t>Joint Committee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improve the quality of statistics education in two-year colleges by planning workshops, conference presentations, and other effective forms of professional development for two-year college statistics </a:t>
            </a:r>
            <a:r>
              <a:rPr lang="en-US" dirty="0" smtClean="0"/>
              <a:t>instructors</a:t>
            </a:r>
            <a:endParaRPr lang="en-US" dirty="0"/>
          </a:p>
          <a:p>
            <a:r>
              <a:rPr lang="en-US" dirty="0" smtClean="0"/>
              <a:t>To </a:t>
            </a:r>
            <a:r>
              <a:rPr lang="en-US" dirty="0"/>
              <a:t>promote consistency and transferability between statistics courses offered at two-year and four-year </a:t>
            </a:r>
            <a:r>
              <a:rPr lang="en-US" dirty="0" smtClean="0"/>
              <a:t>colleges</a:t>
            </a:r>
            <a:endParaRPr lang="en-US" dirty="0"/>
          </a:p>
          <a:p>
            <a:r>
              <a:rPr lang="en-US" dirty="0" smtClean="0"/>
              <a:t>To </a:t>
            </a:r>
            <a:r>
              <a:rPr lang="en-US" dirty="0"/>
              <a:t>communicate with two and four-year colleges relative to the statistical preparation of elementary and secondary </a:t>
            </a:r>
            <a:r>
              <a:rPr lang="en-US" dirty="0" smtClean="0"/>
              <a:t>teachers</a:t>
            </a:r>
            <a:endParaRPr lang="en-US" dirty="0"/>
          </a:p>
        </p:txBody>
      </p:sp>
    </p:spTree>
    <p:extLst>
      <p:ext uri="{BB962C8B-B14F-4D97-AF65-F5344CB8AC3E}">
        <p14:creationId xmlns:p14="http://schemas.microsoft.com/office/powerpoint/2010/main" val="16522095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of ASA/AMATYC </a:t>
            </a:r>
            <a:br>
              <a:rPr lang="en-US" dirty="0" smtClean="0"/>
            </a:br>
            <a:r>
              <a:rPr lang="en-US" dirty="0" smtClean="0"/>
              <a:t>Joint </a:t>
            </a:r>
            <a:r>
              <a:rPr lang="en-US" dirty="0" smtClean="0"/>
              <a:t>Committee (cont.)</a:t>
            </a:r>
            <a:endParaRPr lang="en-US" dirty="0"/>
          </a:p>
        </p:txBody>
      </p:sp>
      <p:sp>
        <p:nvSpPr>
          <p:cNvPr id="3" name="Content Placeholder 2"/>
          <p:cNvSpPr>
            <a:spLocks noGrp="1"/>
          </p:cNvSpPr>
          <p:nvPr>
            <p:ph idx="1"/>
          </p:nvPr>
        </p:nvSpPr>
        <p:spPr/>
        <p:txBody>
          <a:bodyPr>
            <a:normAutofit/>
          </a:bodyPr>
          <a:lstStyle/>
          <a:p>
            <a:r>
              <a:rPr lang="en-US" dirty="0" smtClean="0"/>
              <a:t>To </a:t>
            </a:r>
            <a:r>
              <a:rPr lang="en-US" dirty="0"/>
              <a:t>communicate with K-12 mathematics educators to address the effect of pre-college statistical education on statistics courses taught in two-year colleges</a:t>
            </a:r>
            <a:r>
              <a:rPr lang="en-US" dirty="0" smtClean="0"/>
              <a:t>.</a:t>
            </a:r>
            <a:endParaRPr lang="en-US" dirty="0"/>
          </a:p>
          <a:p>
            <a:r>
              <a:rPr lang="en-US" dirty="0" smtClean="0"/>
              <a:t>To </a:t>
            </a:r>
            <a:r>
              <a:rPr lang="en-US" dirty="0"/>
              <a:t>ensure ongoing communication between AMATYC and the ASA with the objective of identifying changing trends in undergraduate statistics education.</a:t>
            </a:r>
          </a:p>
        </p:txBody>
      </p:sp>
    </p:spTree>
    <p:extLst>
      <p:ext uri="{BB962C8B-B14F-4D97-AF65-F5344CB8AC3E}">
        <p14:creationId xmlns:p14="http://schemas.microsoft.com/office/powerpoint/2010/main" val="1667420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of AMATYC </a:t>
            </a:r>
            <a:br>
              <a:rPr lang="en-US" dirty="0" smtClean="0"/>
            </a:br>
            <a:r>
              <a:rPr lang="en-US" dirty="0" smtClean="0"/>
              <a:t>Statistics Committee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role of the AMATYC Statistics </a:t>
            </a:r>
            <a:r>
              <a:rPr lang="en-US" dirty="0" smtClean="0"/>
              <a:t>Committee:</a:t>
            </a:r>
          </a:p>
          <a:p>
            <a:r>
              <a:rPr lang="en-US" dirty="0" smtClean="0"/>
              <a:t>Provides professional </a:t>
            </a:r>
            <a:r>
              <a:rPr lang="en-US" dirty="0"/>
              <a:t>development and support for the teaching and learning of </a:t>
            </a:r>
            <a:r>
              <a:rPr lang="en-US" dirty="0" smtClean="0"/>
              <a:t>statistics</a:t>
            </a:r>
          </a:p>
          <a:p>
            <a:r>
              <a:rPr lang="en-US" dirty="0" smtClean="0"/>
              <a:t>Fosters the </a:t>
            </a:r>
            <a:r>
              <a:rPr lang="en-US" dirty="0"/>
              <a:t>use of the GAISE guidelines, making them relevant to the community college </a:t>
            </a:r>
            <a:r>
              <a:rPr lang="en-US" dirty="0" smtClean="0"/>
              <a:t>setting</a:t>
            </a:r>
          </a:p>
          <a:p>
            <a:r>
              <a:rPr lang="en-US" dirty="0" smtClean="0"/>
              <a:t>Serves as </a:t>
            </a:r>
            <a:r>
              <a:rPr lang="en-US" dirty="0"/>
              <a:t>a liaison with four-year college faculty, other mathematical organizations and professional statistics organizations in order to share </a:t>
            </a:r>
            <a:r>
              <a:rPr lang="en-US" dirty="0" smtClean="0"/>
              <a:t>resources</a:t>
            </a:r>
            <a:endParaRPr lang="en-US" dirty="0"/>
          </a:p>
        </p:txBody>
      </p:sp>
    </p:spTree>
    <p:extLst>
      <p:ext uri="{BB962C8B-B14F-4D97-AF65-F5344CB8AC3E}">
        <p14:creationId xmlns:p14="http://schemas.microsoft.com/office/powerpoint/2010/main" val="1923966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Panel (I)</a:t>
            </a:r>
            <a:endParaRPr lang="en-US" dirty="0"/>
          </a:p>
        </p:txBody>
      </p:sp>
      <p:sp>
        <p:nvSpPr>
          <p:cNvPr id="3" name="Content Placeholder 2"/>
          <p:cNvSpPr>
            <a:spLocks noGrp="1"/>
          </p:cNvSpPr>
          <p:nvPr>
            <p:ph idx="1"/>
          </p:nvPr>
        </p:nvSpPr>
        <p:spPr>
          <a:xfrm>
            <a:off x="457200" y="1600200"/>
            <a:ext cx="8229600" cy="4636919"/>
          </a:xfrm>
        </p:spPr>
        <p:txBody>
          <a:bodyPr>
            <a:noAutofit/>
          </a:bodyPr>
          <a:lstStyle/>
          <a:p>
            <a:pPr lvl="0"/>
            <a:r>
              <a:rPr lang="en-US" sz="2800" dirty="0" smtClean="0"/>
              <a:t>What can community colleges do to help prepare future statistics majors </a:t>
            </a:r>
            <a:r>
              <a:rPr lang="en-US" sz="2800" dirty="0" smtClean="0"/>
              <a:t>while </a:t>
            </a:r>
            <a:r>
              <a:rPr lang="en-US" sz="2800" dirty="0" smtClean="0"/>
              <a:t>at community college?</a:t>
            </a:r>
            <a:endParaRPr lang="en-US" sz="2800" dirty="0"/>
          </a:p>
          <a:p>
            <a:pPr lvl="1"/>
            <a:r>
              <a:rPr lang="en-US" sz="2400" dirty="0" smtClean="0"/>
              <a:t>What exposure to data analysis should they get in their intro stats course? </a:t>
            </a:r>
          </a:p>
          <a:p>
            <a:pPr lvl="1"/>
            <a:r>
              <a:rPr lang="en-US" sz="2400" dirty="0" smtClean="0"/>
              <a:t>What mathematics courses can they complete in preparation for their major?</a:t>
            </a:r>
          </a:p>
          <a:p>
            <a:pPr lvl="1"/>
            <a:r>
              <a:rPr lang="en-US" sz="2400" dirty="0" smtClean="0"/>
              <a:t>What computing or statistical computing can your students learn in their first two years?</a:t>
            </a:r>
          </a:p>
        </p:txBody>
      </p:sp>
    </p:spTree>
    <p:extLst>
      <p:ext uri="{BB962C8B-B14F-4D97-AF65-F5344CB8AC3E}">
        <p14:creationId xmlns:p14="http://schemas.microsoft.com/office/powerpoint/2010/main" val="19599578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Panel (II)</a:t>
            </a:r>
            <a:endParaRPr lang="en-US" dirty="0"/>
          </a:p>
        </p:txBody>
      </p:sp>
      <p:sp>
        <p:nvSpPr>
          <p:cNvPr id="3" name="Content Placeholder 2"/>
          <p:cNvSpPr>
            <a:spLocks noGrp="1"/>
          </p:cNvSpPr>
          <p:nvPr>
            <p:ph idx="1"/>
          </p:nvPr>
        </p:nvSpPr>
        <p:spPr>
          <a:xfrm>
            <a:off x="457200" y="1600200"/>
            <a:ext cx="8229600" cy="4957354"/>
          </a:xfrm>
        </p:spPr>
        <p:txBody>
          <a:bodyPr>
            <a:noAutofit/>
          </a:bodyPr>
          <a:lstStyle/>
          <a:p>
            <a:pPr lvl="0"/>
            <a:r>
              <a:rPr lang="en-US" sz="2800" dirty="0" smtClean="0"/>
              <a:t>There are presently no second statistics courses offered in community colleges.  There are a number of reasons for this, including transferability of a second course, challenges in terms of faculty development, and constraints on the growth of programs.</a:t>
            </a:r>
            <a:r>
              <a:rPr lang="en-US" sz="2800" dirty="0"/>
              <a:t> </a:t>
            </a:r>
            <a:r>
              <a:rPr lang="en-US" sz="2800" dirty="0" smtClean="0"/>
              <a:t> </a:t>
            </a:r>
            <a:endParaRPr lang="en-US" sz="2800" dirty="0" smtClean="0"/>
          </a:p>
          <a:p>
            <a:pPr lvl="0"/>
            <a:r>
              <a:rPr lang="en-US" sz="2800" dirty="0" smtClean="0"/>
              <a:t>Would </a:t>
            </a:r>
            <a:r>
              <a:rPr lang="en-US" sz="2800" dirty="0" smtClean="0"/>
              <a:t>it be </a:t>
            </a:r>
            <a:r>
              <a:rPr lang="en-US" sz="2800" dirty="0" smtClean="0"/>
              <a:t>more useful </a:t>
            </a:r>
            <a:r>
              <a:rPr lang="en-US" sz="2800" dirty="0" smtClean="0"/>
              <a:t>to consider models for a second course, or instead focus on completing math and CS requirements for a stats major (as well as general education requirements)?</a:t>
            </a:r>
          </a:p>
        </p:txBody>
      </p:sp>
    </p:spTree>
    <p:extLst>
      <p:ext uri="{BB962C8B-B14F-4D97-AF65-F5344CB8AC3E}">
        <p14:creationId xmlns:p14="http://schemas.microsoft.com/office/powerpoint/2010/main" val="7454770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Panel (III)</a:t>
            </a:r>
            <a:endParaRPr lang="en-US" dirty="0"/>
          </a:p>
        </p:txBody>
      </p:sp>
      <p:sp>
        <p:nvSpPr>
          <p:cNvPr id="3" name="Content Placeholder 2"/>
          <p:cNvSpPr>
            <a:spLocks noGrp="1"/>
          </p:cNvSpPr>
          <p:nvPr>
            <p:ph idx="1"/>
          </p:nvPr>
        </p:nvSpPr>
        <p:spPr>
          <a:xfrm>
            <a:off x="457200" y="1600200"/>
            <a:ext cx="8229600" cy="4957354"/>
          </a:xfrm>
        </p:spPr>
        <p:txBody>
          <a:bodyPr>
            <a:noAutofit/>
          </a:bodyPr>
          <a:lstStyle/>
          <a:p>
            <a:pPr lvl="0"/>
            <a:r>
              <a:rPr lang="en-US" sz="2800" dirty="0"/>
              <a:t>What do you feel is lacking in the guidelines and/or accompanying resources in general or specifically relating to community colleges?</a:t>
            </a:r>
          </a:p>
          <a:p>
            <a:pPr lvl="1"/>
            <a:r>
              <a:rPr lang="en-US" sz="2400" dirty="0"/>
              <a:t>How do we prepare students for jobs at the BA level that involve statistics (but don’t generally have “statistician” in the title?)</a:t>
            </a:r>
          </a:p>
          <a:p>
            <a:pPr lvl="1"/>
            <a:r>
              <a:rPr lang="en-US" sz="2400" dirty="0" smtClean="0"/>
              <a:t>What has changed </a:t>
            </a:r>
            <a:r>
              <a:rPr lang="en-US" sz="2400" dirty="0" smtClean="0"/>
              <a:t>since 2000?</a:t>
            </a:r>
          </a:p>
          <a:p>
            <a:pPr lvl="1"/>
            <a:r>
              <a:rPr lang="en-US" sz="2400" dirty="0" smtClean="0"/>
              <a:t>What hasn’t changed?</a:t>
            </a:r>
          </a:p>
        </p:txBody>
      </p:sp>
    </p:spTree>
    <p:extLst>
      <p:ext uri="{BB962C8B-B14F-4D97-AF65-F5344CB8AC3E}">
        <p14:creationId xmlns:p14="http://schemas.microsoft.com/office/powerpoint/2010/main" val="19658230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Panel (IV)</a:t>
            </a:r>
            <a:endParaRPr lang="en-US" dirty="0"/>
          </a:p>
        </p:txBody>
      </p:sp>
      <p:sp>
        <p:nvSpPr>
          <p:cNvPr id="3" name="Content Placeholder 2"/>
          <p:cNvSpPr>
            <a:spLocks noGrp="1"/>
          </p:cNvSpPr>
          <p:nvPr>
            <p:ph idx="1"/>
          </p:nvPr>
        </p:nvSpPr>
        <p:spPr>
          <a:xfrm>
            <a:off x="457200" y="1600200"/>
            <a:ext cx="8229600" cy="4957354"/>
          </a:xfrm>
        </p:spPr>
        <p:txBody>
          <a:bodyPr>
            <a:noAutofit/>
          </a:bodyPr>
          <a:lstStyle/>
          <a:p>
            <a:pPr lvl="0"/>
            <a:r>
              <a:rPr lang="en-US" sz="2800" dirty="0" smtClean="0"/>
              <a:t>How can there be better integration between undergraduate statistics programs and community colleges?</a:t>
            </a:r>
            <a:endParaRPr lang="en-US" sz="2800" dirty="0"/>
          </a:p>
          <a:p>
            <a:pPr lvl="1"/>
            <a:r>
              <a:rPr lang="en-US" sz="2400" dirty="0" smtClean="0"/>
              <a:t>How </a:t>
            </a:r>
            <a:r>
              <a:rPr lang="en-US" sz="2400" dirty="0"/>
              <a:t>can information about future opportunities in statistics be publicized?</a:t>
            </a:r>
          </a:p>
          <a:p>
            <a:pPr lvl="1"/>
            <a:r>
              <a:rPr lang="en-US" sz="2400" dirty="0"/>
              <a:t>What questions should the workgroup be asking ASA/AMATYC and AMATYC Statistics Committees?</a:t>
            </a:r>
            <a:endParaRPr lang="en-US" sz="2400" dirty="0" smtClean="0"/>
          </a:p>
        </p:txBody>
      </p:sp>
    </p:spTree>
    <p:extLst>
      <p:ext uri="{BB962C8B-B14F-4D97-AF65-F5344CB8AC3E}">
        <p14:creationId xmlns:p14="http://schemas.microsoft.com/office/powerpoint/2010/main" val="31830260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r>
              <a:rPr lang="en-US" dirty="0"/>
              <a:t>More information about the existing curriculum guidelines as well as a survey can be found at: </a:t>
            </a:r>
          </a:p>
          <a:p>
            <a:pPr marL="0" indent="0" algn="ctr">
              <a:buNone/>
            </a:pPr>
            <a:r>
              <a:rPr lang="en-US" sz="2400" dirty="0" smtClean="0">
                <a:hlinkClick r:id="rId2"/>
              </a:rPr>
              <a:t>http</a:t>
            </a:r>
            <a:r>
              <a:rPr lang="en-US" sz="2400" dirty="0">
                <a:hlinkClick r:id="rId2"/>
              </a:rPr>
              <a:t>://</a:t>
            </a:r>
            <a:r>
              <a:rPr lang="en-US" sz="2400" dirty="0" smtClean="0">
                <a:hlinkClick r:id="rId2"/>
              </a:rPr>
              <a:t>www.amstat.org/education/curriculumguidelines.cfm</a:t>
            </a:r>
            <a:endParaRPr lang="en-US" dirty="0"/>
          </a:p>
        </p:txBody>
      </p:sp>
    </p:spTree>
    <p:extLst>
      <p:ext uri="{BB962C8B-B14F-4D97-AF65-F5344CB8AC3E}">
        <p14:creationId xmlns:p14="http://schemas.microsoft.com/office/powerpoint/2010/main" val="19138350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Connection with</a:t>
            </a:r>
            <a:br>
              <a:rPr lang="en-US" dirty="0"/>
            </a:br>
            <a:r>
              <a:rPr lang="en-US" dirty="0"/>
              <a:t>Community Colleges</a:t>
            </a:r>
          </a:p>
        </p:txBody>
      </p:sp>
      <p:sp>
        <p:nvSpPr>
          <p:cNvPr id="3" name="Content Placeholder 2"/>
          <p:cNvSpPr>
            <a:spLocks noGrp="1"/>
          </p:cNvSpPr>
          <p:nvPr>
            <p:ph idx="1"/>
          </p:nvPr>
        </p:nvSpPr>
        <p:spPr/>
        <p:txBody>
          <a:bodyPr>
            <a:normAutofit lnSpcReduction="10000"/>
          </a:bodyPr>
          <a:lstStyle/>
          <a:p>
            <a:r>
              <a:rPr lang="en-US" dirty="0" smtClean="0"/>
              <a:t>Community </a:t>
            </a:r>
            <a:r>
              <a:rPr lang="en-US" dirty="0"/>
              <a:t>colleges serve a key role in the US higher education system, accounting for approximately 40% of all enrollments. </a:t>
            </a:r>
            <a:endParaRPr lang="en-US" dirty="0" smtClean="0"/>
          </a:p>
          <a:p>
            <a:r>
              <a:rPr lang="en-US" dirty="0" smtClean="0"/>
              <a:t>In </a:t>
            </a:r>
            <a:r>
              <a:rPr lang="en-US" dirty="0"/>
              <a:t>this webinar, representatives from community colleges and universities with many community college transfers will discuss the interface between the systems and ways to prepare students for undergraduate degrees and minors in statistics.</a:t>
            </a:r>
          </a:p>
        </p:txBody>
      </p:sp>
    </p:spTree>
    <p:extLst>
      <p:ext uri="{BB962C8B-B14F-4D97-AF65-F5344CB8AC3E}">
        <p14:creationId xmlns:p14="http://schemas.microsoft.com/office/powerpoint/2010/main" val="3490607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Brief descriptions of program</a:t>
            </a:r>
          </a:p>
          <a:p>
            <a:r>
              <a:rPr lang="en-US" dirty="0" smtClean="0"/>
              <a:t>Questions for panel</a:t>
            </a:r>
          </a:p>
          <a:p>
            <a:r>
              <a:rPr lang="en-US" dirty="0" smtClean="0"/>
              <a:t>Open discussion</a:t>
            </a:r>
            <a:endParaRPr lang="en-US" dirty="0"/>
          </a:p>
        </p:txBody>
      </p:sp>
    </p:spTree>
    <p:extLst>
      <p:ext uri="{BB962C8B-B14F-4D97-AF65-F5344CB8AC3E}">
        <p14:creationId xmlns:p14="http://schemas.microsoft.com/office/powerpoint/2010/main" val="2067070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828" y="5204936"/>
            <a:ext cx="7981405" cy="1477328"/>
          </a:xfrm>
          <a:prstGeom prst="rect">
            <a:avLst/>
          </a:prstGeom>
          <a:noFill/>
        </p:spPr>
        <p:txBody>
          <a:bodyPr wrap="square" rtlCol="0">
            <a:spAutoFit/>
          </a:bodyPr>
          <a:lstStyle/>
          <a:p>
            <a:r>
              <a:rPr lang="en-US" dirty="0" smtClean="0"/>
              <a:t>Statistics </a:t>
            </a:r>
            <a:r>
              <a:rPr lang="en-US" dirty="0"/>
              <a:t>degrees at the bachelor’s, master’s, and doctoral levels in the United States. These data include the following categories: statistics, general; mathematical statistics and probability; mathematics and statistics; statistics, other; and biostatistics. Data source: </a:t>
            </a:r>
            <a:r>
              <a:rPr lang="en-US" i="1" dirty="0">
                <a:hlinkClick r:id="rId3"/>
              </a:rPr>
              <a:t>NCES</a:t>
            </a:r>
            <a:r>
              <a:rPr lang="en-US" dirty="0">
                <a:hlinkClick r:id="rId3"/>
              </a:rPr>
              <a:t> Digest of Education Statistics</a:t>
            </a:r>
            <a:r>
              <a:rPr lang="en-US" dirty="0"/>
              <a:t>.</a:t>
            </a:r>
          </a:p>
          <a:p>
            <a:endParaRPr lang="en-US" dirty="0"/>
          </a:p>
        </p:txBody>
      </p:sp>
      <p:pic>
        <p:nvPicPr>
          <p:cNvPr id="2" name="Picture 1" descr="degreedata20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006" y="333274"/>
            <a:ext cx="6657281" cy="4828672"/>
          </a:xfrm>
          <a:prstGeom prst="rect">
            <a:avLst/>
          </a:prstGeom>
        </p:spPr>
      </p:pic>
    </p:spTree>
    <p:extLst>
      <p:ext uri="{BB962C8B-B14F-4D97-AF65-F5344CB8AC3E}">
        <p14:creationId xmlns:p14="http://schemas.microsoft.com/office/powerpoint/2010/main" val="3734022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erkeleyStatMajors.png"/>
          <p:cNvPicPr>
            <a:picLocks noGrp="1" noChangeAspect="1"/>
          </p:cNvPicPr>
          <p:nvPr>
            <p:ph idx="1"/>
          </p:nvPr>
        </p:nvPicPr>
        <p:blipFill>
          <a:blip r:embed="rId2">
            <a:extLst>
              <a:ext uri="{28A0092B-C50C-407E-A947-70E740481C1C}">
                <a14:useLocalDpi xmlns:a14="http://schemas.microsoft.com/office/drawing/2010/main" val="0"/>
              </a:ext>
            </a:extLst>
          </a:blip>
          <a:srcRect l="-6615" r="-6615"/>
          <a:stretch>
            <a:fillRect/>
          </a:stretch>
        </p:blipFill>
        <p:spPr>
          <a:xfrm>
            <a:off x="0" y="559374"/>
            <a:ext cx="8992797" cy="5920671"/>
          </a:xfrm>
        </p:spPr>
      </p:pic>
    </p:spTree>
    <p:extLst>
      <p:ext uri="{BB962C8B-B14F-4D97-AF65-F5344CB8AC3E}">
        <p14:creationId xmlns:p14="http://schemas.microsoft.com/office/powerpoint/2010/main" val="798819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4747" y="-981196"/>
            <a:ext cx="6839147" cy="8823841"/>
          </a:xfrm>
          <a:prstGeom prst="rect">
            <a:avLst/>
          </a:prstGeom>
        </p:spPr>
      </p:pic>
    </p:spTree>
    <p:extLst>
      <p:ext uri="{BB962C8B-B14F-4D97-AF65-F5344CB8AC3E}">
        <p14:creationId xmlns:p14="http://schemas.microsoft.com/office/powerpoint/2010/main" val="2609261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Shortage of mathematical scientists and statisticians in pipeline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Widely quoted McKinsey report: shortage of 140-190k people with analytical expertise and 1.5 million managers with skills to understand and make decisions based on the analysis of big data</a:t>
            </a:r>
          </a:p>
          <a:p>
            <a:r>
              <a:rPr lang="en-US" dirty="0" smtClean="0"/>
              <a:t>NRC 2013 report recommended </a:t>
            </a:r>
            <a:r>
              <a:rPr lang="en-US" dirty="0"/>
              <a:t>training of future mathematical and statistical scientists be reassessed in light of </a:t>
            </a:r>
            <a:r>
              <a:rPr lang="en-US" dirty="0" smtClean="0"/>
              <a:t>increasing </a:t>
            </a:r>
            <a:r>
              <a:rPr lang="en-US" dirty="0"/>
              <a:t>breadth and cross-</a:t>
            </a:r>
            <a:r>
              <a:rPr lang="en-US" dirty="0" err="1"/>
              <a:t>disciplinarity</a:t>
            </a:r>
            <a:r>
              <a:rPr lang="en-US" dirty="0"/>
              <a:t> </a:t>
            </a:r>
            <a:endParaRPr lang="en-US" dirty="0" smtClean="0"/>
          </a:p>
          <a:p>
            <a:r>
              <a:rPr lang="en-US" dirty="0" smtClean="0"/>
              <a:t>A </a:t>
            </a:r>
            <a:r>
              <a:rPr lang="en-US" dirty="0"/>
              <a:t>special challenge is to retain underprepared and underrepresented groups </a:t>
            </a:r>
            <a:endParaRPr lang="en-US" dirty="0" smtClean="0"/>
          </a:p>
          <a:p>
            <a:r>
              <a:rPr lang="en-US" dirty="0" smtClean="0"/>
              <a:t>Focus of </a:t>
            </a:r>
            <a:r>
              <a:rPr lang="en-US" dirty="0" err="1" smtClean="0"/>
              <a:t>INGenIOuS</a:t>
            </a:r>
            <a:r>
              <a:rPr lang="en-US" dirty="0" smtClean="0"/>
              <a:t> project (</a:t>
            </a:r>
            <a:r>
              <a:rPr lang="en-US" dirty="0" err="1" smtClean="0"/>
              <a:t>ingeniousmathstat.org</a:t>
            </a:r>
            <a:r>
              <a:rPr lang="en-US" dirty="0" smtClean="0"/>
              <a:t>, report forthcoming)</a:t>
            </a:r>
            <a:endParaRPr lang="en-US" dirty="0"/>
          </a:p>
        </p:txBody>
      </p:sp>
    </p:spTree>
    <p:extLst>
      <p:ext uri="{BB962C8B-B14F-4D97-AF65-F5344CB8AC3E}">
        <p14:creationId xmlns:p14="http://schemas.microsoft.com/office/powerpoint/2010/main" val="134295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in Community Colleges</a:t>
            </a:r>
            <a:endParaRPr lang="en-US" dirty="0"/>
          </a:p>
        </p:txBody>
      </p:sp>
      <p:sp>
        <p:nvSpPr>
          <p:cNvPr id="3" name="Content Placeholder 2"/>
          <p:cNvSpPr>
            <a:spLocks noGrp="1"/>
          </p:cNvSpPr>
          <p:nvPr>
            <p:ph idx="1"/>
          </p:nvPr>
        </p:nvSpPr>
        <p:spPr/>
        <p:txBody>
          <a:bodyPr>
            <a:normAutofit lnSpcReduction="10000"/>
          </a:bodyPr>
          <a:lstStyle/>
          <a:p>
            <a:r>
              <a:rPr lang="en-US" dirty="0" smtClean="0"/>
              <a:t>Nearly 7 million students were enrolled </a:t>
            </a:r>
            <a:r>
              <a:rPr lang="en-US" dirty="0"/>
              <a:t>at public two-year colleges </a:t>
            </a:r>
            <a:r>
              <a:rPr lang="en-US" dirty="0" smtClean="0"/>
              <a:t>in Fall 2010</a:t>
            </a:r>
          </a:p>
          <a:p>
            <a:r>
              <a:rPr lang="en-US" dirty="0"/>
              <a:t>E</a:t>
            </a:r>
            <a:r>
              <a:rPr lang="en-US" dirty="0" smtClean="0"/>
              <a:t>nrollment in mathematics and statistics courses in math programs reached a high of 2,104,751 students (CBMS)</a:t>
            </a:r>
          </a:p>
          <a:p>
            <a:r>
              <a:rPr lang="en-US" dirty="0" smtClean="0"/>
              <a:t>21% growth in two year math enrollments from 2005 to 2010 (counting dual enrollees)</a:t>
            </a:r>
          </a:p>
          <a:p>
            <a:r>
              <a:rPr lang="en-US" dirty="0" smtClean="0"/>
              <a:t>26% growth in math enrollments at 4 year institutions during same period</a:t>
            </a:r>
            <a:endParaRPr lang="en-US" dirty="0"/>
          </a:p>
        </p:txBody>
      </p:sp>
    </p:spTree>
    <p:extLst>
      <p:ext uri="{BB962C8B-B14F-4D97-AF65-F5344CB8AC3E}">
        <p14:creationId xmlns:p14="http://schemas.microsoft.com/office/powerpoint/2010/main" val="20941217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of Statistics </a:t>
            </a:r>
            <a:br>
              <a:rPr lang="en-US" dirty="0" smtClean="0"/>
            </a:br>
            <a:r>
              <a:rPr lang="en-US" dirty="0" smtClean="0"/>
              <a:t>in Community Colleges</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1965, at two-year colleges, there was one section of introductory statistics for every ten sections of </a:t>
            </a:r>
            <a:r>
              <a:rPr lang="en-US" dirty="0" smtClean="0"/>
              <a:t>calculus</a:t>
            </a:r>
            <a:endParaRPr lang="en-US" dirty="0"/>
          </a:p>
          <a:p>
            <a:r>
              <a:rPr lang="en-US" dirty="0"/>
              <a:t>B</a:t>
            </a:r>
            <a:r>
              <a:rPr lang="en-US" dirty="0" smtClean="0"/>
              <a:t>y </a:t>
            </a:r>
            <a:r>
              <a:rPr lang="en-US" dirty="0"/>
              <a:t>1990, the ratio had grown from 1:10 to 1:</a:t>
            </a:r>
            <a:r>
              <a:rPr lang="en-US" dirty="0" smtClean="0"/>
              <a:t>2</a:t>
            </a:r>
          </a:p>
          <a:p>
            <a:r>
              <a:rPr lang="en-US" dirty="0" smtClean="0"/>
              <a:t>In 2010, the enrollment in statistics courses was estimated at 134,000</a:t>
            </a:r>
          </a:p>
          <a:p>
            <a:r>
              <a:rPr lang="en-US" dirty="0" smtClean="0"/>
              <a:t>Comparable to the enrollment in all calculus classes (131,000 in total in 2010)</a:t>
            </a:r>
          </a:p>
        </p:txBody>
      </p:sp>
    </p:spTree>
    <p:extLst>
      <p:ext uri="{BB962C8B-B14F-4D97-AF65-F5344CB8AC3E}">
        <p14:creationId xmlns:p14="http://schemas.microsoft.com/office/powerpoint/2010/main" val="965576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SCU">
  <a:themeElements>
    <a:clrScheme name="">
      <a:dk1>
        <a:srgbClr val="000000"/>
      </a:dk1>
      <a:lt1>
        <a:srgbClr val="FFFFFF"/>
      </a:lt1>
      <a:dk2>
        <a:srgbClr val="000000"/>
      </a:dk2>
      <a:lt2>
        <a:srgbClr val="777777"/>
      </a:lt2>
      <a:accent1>
        <a:srgbClr val="00CCCC"/>
      </a:accent1>
      <a:accent2>
        <a:srgbClr val="6666FF"/>
      </a:accent2>
      <a:accent3>
        <a:srgbClr val="FFFFFF"/>
      </a:accent3>
      <a:accent4>
        <a:srgbClr val="000000"/>
      </a:accent4>
      <a:accent5>
        <a:srgbClr val="AAE2E2"/>
      </a:accent5>
      <a:accent6>
        <a:srgbClr val="5C5CE7"/>
      </a:accent6>
      <a:hlink>
        <a:srgbClr val="FF3300"/>
      </a:hlink>
      <a:folHlink>
        <a:srgbClr val="CC3300"/>
      </a:folHlink>
    </a:clrScheme>
    <a:fontScheme name="NCSU-C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CSU-CS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NCSU-CS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NCSU-CS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CSU-CS 4">
        <a:dk1>
          <a:srgbClr val="000000"/>
        </a:dk1>
        <a:lt1>
          <a:srgbClr val="FFFFFF"/>
        </a:lt1>
        <a:dk2>
          <a:srgbClr val="000000"/>
        </a:dk2>
        <a:lt2>
          <a:srgbClr val="777777"/>
        </a:lt2>
        <a:accent1>
          <a:srgbClr val="00CCCC"/>
        </a:accent1>
        <a:accent2>
          <a:srgbClr val="6666FF"/>
        </a:accent2>
        <a:accent3>
          <a:srgbClr val="FFFFFF"/>
        </a:accent3>
        <a:accent4>
          <a:srgbClr val="000000"/>
        </a:accent4>
        <a:accent5>
          <a:srgbClr val="AAE2E2"/>
        </a:accent5>
        <a:accent6>
          <a:srgbClr val="5C5CE7"/>
        </a:accent6>
        <a:hlink>
          <a:srgbClr val="CCCCFF"/>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949</Words>
  <Application>Microsoft Macintosh PowerPoint</Application>
  <PresentationFormat>On-screen Show (4:3)</PresentationFormat>
  <Paragraphs>69</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NSCU</vt:lpstr>
      <vt:lpstr>Connection with Community Colleges</vt:lpstr>
      <vt:lpstr>Connection with Community Colleges</vt:lpstr>
      <vt:lpstr>Plan</vt:lpstr>
      <vt:lpstr>PowerPoint Presentation</vt:lpstr>
      <vt:lpstr>PowerPoint Presentation</vt:lpstr>
      <vt:lpstr>PowerPoint Presentation</vt:lpstr>
      <vt:lpstr>Shortage of mathematical scientists and statisticians in pipeline</vt:lpstr>
      <vt:lpstr>Growth in Community Colleges</vt:lpstr>
      <vt:lpstr>Growth of Statistics  in Community Colleges</vt:lpstr>
      <vt:lpstr>Growth of Statistics  in Community Colleges</vt:lpstr>
      <vt:lpstr>Charge of ASA/AMATYC  Joint Committee</vt:lpstr>
      <vt:lpstr>Charge of ASA/AMATYC  Joint Committee (cont.)</vt:lpstr>
      <vt:lpstr>Charge of AMATYC  Statistics Committee</vt:lpstr>
      <vt:lpstr>Questions for Panel (I)</vt:lpstr>
      <vt:lpstr>Questions for Panel (II)</vt:lpstr>
      <vt:lpstr>Questions for Panel (III)</vt:lpstr>
      <vt:lpstr>Questions for Panel (IV)</vt:lpstr>
      <vt:lpstr>Discussion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Statistics Slides</dc:title>
  <dc:creator>dph</dc:creator>
  <cp:lastModifiedBy>Nicholas Horton</cp:lastModifiedBy>
  <cp:revision>43</cp:revision>
  <dcterms:created xsi:type="dcterms:W3CDTF">2013-09-16T17:50:07Z</dcterms:created>
  <dcterms:modified xsi:type="dcterms:W3CDTF">2013-10-20T14:09:56Z</dcterms:modified>
</cp:coreProperties>
</file>