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68" r:id="rId3"/>
    <p:sldId id="265" r:id="rId4"/>
    <p:sldId id="275" r:id="rId5"/>
    <p:sldId id="276" r:id="rId6"/>
    <p:sldId id="277" r:id="rId7"/>
    <p:sldId id="274" r:id="rId8"/>
    <p:sldId id="273" r:id="rId9"/>
    <p:sldId id="269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0" r:id="rId19"/>
    <p:sldId id="278" r:id="rId20"/>
    <p:sldId id="271" r:id="rId21"/>
    <p:sldId id="279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FBC3-3717-45BE-ACDE-CCE562F8C542}" type="datetimeFigureOut">
              <a:rPr lang="en-US" smtClean="0"/>
              <a:t>9/27/13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F1FF8-95E9-4D89-81E1-5265C68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degrees for these combined categories are up 26% over the year before; Master’s are up 6%; and PhD’s are up 10% (mostly because biostatistics PhD’s jumped from 125 in 2011 to 173 in 2012.)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1FF8-95E9-4D89-81E1-5265C6894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belltow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2" descr="NCSU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1242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3124200" y="1471613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rgbClr val="CC3300"/>
                </a:solidFill>
                <a:latin typeface="Arial Narrow" pitchFamily="34" charset="0"/>
              </a:rPr>
              <a:t>Statistics</a:t>
            </a: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00800"/>
            <a:ext cx="19050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768722-39A3-4ACC-851A-D91C0FD1F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A8DA-4122-43B1-936F-E29673C6A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2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FF7D-A145-4C8B-A0F4-068BE8142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3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219200"/>
            <a:ext cx="405288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A763-8104-4754-8947-74654EF87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E59A-9956-493F-B37E-E507677E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741A-D9C6-4BDD-9FD7-6A1E933D7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1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9719-6CBB-4C62-BA24-A951F892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D07DC-1A74-41B0-B9F0-69549A988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9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2983-66FC-4F8B-B696-E30292B42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1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C0CC-0BC0-4535-824B-A76732010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2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152400"/>
            <a:ext cx="2063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6040438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3EB6-4127-44E0-834C-E385EA9A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423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3300" y="1219200"/>
            <a:ext cx="4052888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3300" y="3771900"/>
            <a:ext cx="4052888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C0AC-F66D-43EC-8850-076B3E34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4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423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219200"/>
            <a:ext cx="40528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ECBD-ACA7-4CD4-865A-6AA0D7CCC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0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C213-96FF-7A41-AE84-A6782EE90D55}" type="datetimeFigureOut">
              <a:rPr lang="en-US" smtClean="0"/>
              <a:t>9/27/13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8500" y="6477000"/>
            <a:ext cx="2222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67B6BA57-B475-4B40-AAA1-ABA3994A1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2565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Line 41"/>
          <p:cNvSpPr>
            <a:spLocks noChangeShapeType="1"/>
          </p:cNvSpPr>
          <p:nvPr/>
        </p:nvSpPr>
        <p:spPr bwMode="auto">
          <a:xfrm>
            <a:off x="533400" y="11430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42" descr="NCSUbann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77000"/>
            <a:ext cx="19812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3"/>
          <p:cNvSpPr>
            <a:spLocks noChangeShapeType="1"/>
          </p:cNvSpPr>
          <p:nvPr/>
        </p:nvSpPr>
        <p:spPr bwMode="auto">
          <a:xfrm>
            <a:off x="533400" y="1143000"/>
            <a:ext cx="0" cy="525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44"/>
          <p:cNvSpPr txBox="1">
            <a:spLocks noChangeArrowheads="1"/>
          </p:cNvSpPr>
          <p:nvPr/>
        </p:nvSpPr>
        <p:spPr bwMode="auto">
          <a:xfrm>
            <a:off x="2501900" y="64008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rgbClr val="CC3300"/>
                </a:solidFill>
                <a:latin typeface="Arial Narrow" pitchFamily="34" charset="0"/>
              </a:rPr>
              <a:t>Statistics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mstat.org/education/curriculumguidelines.cfm" TargetMode="Externa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programs/digest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tat.org/education/curriculumguidelines.cf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615"/>
            <a:ext cx="7772400" cy="1470025"/>
          </a:xfrm>
        </p:spPr>
        <p:txBody>
          <a:bodyPr/>
          <a:lstStyle/>
          <a:p>
            <a:r>
              <a:rPr lang="en-US" dirty="0" smtClean="0"/>
              <a:t>Observations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18915"/>
            <a:ext cx="6400800" cy="3298380"/>
          </a:xfrm>
        </p:spPr>
        <p:txBody>
          <a:bodyPr>
            <a:normAutofit/>
          </a:bodyPr>
          <a:lstStyle/>
          <a:p>
            <a:r>
              <a:rPr lang="en-US" dirty="0" smtClean="0"/>
              <a:t>September 27,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193" y="496285"/>
            <a:ext cx="736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Guidelines for Undergraduate Statistics </a:t>
            </a:r>
            <a:r>
              <a:rPr lang="en-US" sz="2400" dirty="0" smtClean="0">
                <a:solidFill>
                  <a:srgbClr val="FF0000"/>
                </a:solidFill>
              </a:rPr>
              <a:t>Programs Workgroup </a:t>
            </a:r>
            <a:r>
              <a:rPr lang="en-US" sz="2400" dirty="0">
                <a:solidFill>
                  <a:srgbClr val="FF0000"/>
                </a:solidFill>
              </a:rPr>
              <a:t>Webinar </a:t>
            </a:r>
            <a:r>
              <a:rPr lang="en-US" sz="2400" dirty="0" smtClean="0">
                <a:solidFill>
                  <a:srgbClr val="FF0000"/>
                </a:solidFill>
              </a:rPr>
              <a:t>Series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93058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http://www.amstat.org/education/curriculumguidelines.cfm</a:t>
            </a:r>
            <a:endParaRPr lang="en-US" sz="2400" dirty="0"/>
          </a:p>
        </p:txBody>
      </p:sp>
      <p:pic>
        <p:nvPicPr>
          <p:cNvPr id="6" name="Picture 5" descr="asa17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39595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1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Tree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94" y="166570"/>
            <a:ext cx="5926441" cy="63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2A5E"/>
                </a:solidFill>
                <a:latin typeface="Arial Black" panose="020B0A04020102020204" pitchFamily="34" charset="0"/>
              </a:rPr>
              <a:t>Brigham Young University</a:t>
            </a:r>
            <a:endParaRPr lang="en-US" dirty="0">
              <a:solidFill>
                <a:srgbClr val="052A5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33,000 total students (30,000 undergrads)</a:t>
            </a:r>
          </a:p>
          <a:p>
            <a:r>
              <a:rPr lang="en-US" dirty="0" smtClean="0"/>
              <a:t>Statistics Major Created in 1960 (5 students)</a:t>
            </a:r>
          </a:p>
          <a:p>
            <a:r>
              <a:rPr lang="en-US" dirty="0" smtClean="0"/>
              <a:t>First BS Statistics awarded in 1961 </a:t>
            </a:r>
          </a:p>
          <a:p>
            <a:pPr marL="400050" lvl="1" indent="0">
              <a:buNone/>
            </a:pPr>
            <a:r>
              <a:rPr lang="en-US" sz="3200" dirty="0" smtClean="0"/>
              <a:t>(before MS Statistics program approved)</a:t>
            </a:r>
          </a:p>
          <a:p>
            <a:r>
              <a:rPr lang="en-US" dirty="0" smtClean="0"/>
              <a:t>63 graduated in 2013 (Statistics &amp; </a:t>
            </a:r>
            <a:r>
              <a:rPr lang="en-US" dirty="0" err="1" smtClean="0"/>
              <a:t>ActSci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288 majors in Fall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578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80" y="52578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7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747" y="-981196"/>
            <a:ext cx="6839147" cy="8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rkeleyStatMajo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5" r="-6615"/>
          <a:stretch>
            <a:fillRect/>
          </a:stretch>
        </p:blipFill>
        <p:spPr>
          <a:xfrm>
            <a:off x="-574069" y="0"/>
            <a:ext cx="10416489" cy="6858000"/>
          </a:xfrm>
        </p:spPr>
      </p:pic>
    </p:spTree>
    <p:extLst>
      <p:ext uri="{BB962C8B-B14F-4D97-AF65-F5344CB8AC3E}">
        <p14:creationId xmlns:p14="http://schemas.microsoft.com/office/powerpoint/2010/main" val="79881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Berkeley Statistics Major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46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Prerequisites</a:t>
            </a:r>
            <a:r>
              <a:rPr lang="en-US" dirty="0" smtClean="0"/>
              <a:t> – calculus (multivariate), linear algebra</a:t>
            </a:r>
          </a:p>
          <a:p>
            <a:r>
              <a:rPr lang="en-US" i="1" dirty="0" smtClean="0"/>
              <a:t>3 CORE courses</a:t>
            </a:r>
            <a:r>
              <a:rPr lang="en-US" dirty="0" smtClean="0"/>
              <a:t>:  Concepts in Probability, Statistics, Computing with Data</a:t>
            </a:r>
          </a:p>
          <a:p>
            <a:r>
              <a:rPr lang="en-US" i="1" dirty="0" smtClean="0"/>
              <a:t>3 Statistics Electives</a:t>
            </a:r>
            <a:r>
              <a:rPr lang="en-US" dirty="0" smtClean="0"/>
              <a:t>, e.g., time series, linear models, stochastic processes</a:t>
            </a:r>
          </a:p>
          <a:p>
            <a:r>
              <a:rPr lang="en-US" i="1" dirty="0" smtClean="0"/>
              <a:t>3 course concentration </a:t>
            </a:r>
            <a:r>
              <a:rPr lang="en-US" dirty="0" smtClean="0"/>
              <a:t>- grad school bound are advised to take 3 math courses,  others </a:t>
            </a:r>
            <a:r>
              <a:rPr lang="en-US" smtClean="0"/>
              <a:t>choose 3 quantitative </a:t>
            </a:r>
            <a:r>
              <a:rPr lang="en-US" dirty="0" smtClean="0"/>
              <a:t>courses in an area in which statistics is applied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NC State University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NC State University has about 30,000 students</a:t>
            </a:r>
          </a:p>
          <a:p>
            <a:endParaRPr lang="en-US" altLang="en-US" smtClean="0"/>
          </a:p>
          <a:p>
            <a:r>
              <a:rPr lang="en-US" altLang="en-US" smtClean="0"/>
              <a:t>Department of Statistics </a:t>
            </a:r>
          </a:p>
          <a:p>
            <a:pPr lvl="1"/>
            <a:r>
              <a:rPr lang="en-US" altLang="en-US" smtClean="0"/>
              <a:t>Oldest and one of the largest in the country</a:t>
            </a:r>
          </a:p>
          <a:p>
            <a:pPr lvl="1"/>
            <a:r>
              <a:rPr lang="en-US" altLang="en-US" smtClean="0"/>
              <a:t>First undergraduate in 1947</a:t>
            </a:r>
          </a:p>
          <a:p>
            <a:pPr lvl="1"/>
            <a:r>
              <a:rPr lang="en-US" altLang="en-US" smtClean="0"/>
              <a:t>45 faculty</a:t>
            </a:r>
          </a:p>
          <a:p>
            <a:pPr lvl="1"/>
            <a:r>
              <a:rPr lang="en-US" altLang="en-US" smtClean="0"/>
              <a:t>120 undergraduates</a:t>
            </a:r>
          </a:p>
          <a:p>
            <a:pPr lvl="1"/>
            <a:r>
              <a:rPr lang="en-US" altLang="en-US" smtClean="0"/>
              <a:t>28 graduating this year</a:t>
            </a:r>
          </a:p>
        </p:txBody>
      </p:sp>
    </p:spTree>
    <p:extLst>
      <p:ext uri="{BB962C8B-B14F-4D97-AF65-F5344CB8AC3E}">
        <p14:creationId xmlns:p14="http://schemas.microsoft.com/office/powerpoint/2010/main" val="170450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NC State Core </a:t>
            </a:r>
            <a:r>
              <a:rPr lang="en-US" altLang="en-US" dirty="0" smtClean="0"/>
              <a:t>components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Calculus, linear algebra, computer sci.,</a:t>
            </a:r>
          </a:p>
          <a:p>
            <a:r>
              <a:rPr lang="en-US" altLang="en-US" smtClean="0"/>
              <a:t>Communications</a:t>
            </a:r>
          </a:p>
          <a:p>
            <a:r>
              <a:rPr lang="en-US" altLang="en-US" smtClean="0"/>
              <a:t>Intro. Methods</a:t>
            </a:r>
          </a:p>
          <a:p>
            <a:r>
              <a:rPr lang="en-US" altLang="en-US" smtClean="0"/>
              <a:t>Math Stat I and II</a:t>
            </a:r>
          </a:p>
          <a:p>
            <a:r>
              <a:rPr lang="en-US" altLang="en-US" smtClean="0"/>
              <a:t>Regression, Design, Sampling, quality control</a:t>
            </a:r>
          </a:p>
          <a:p>
            <a:r>
              <a:rPr lang="en-US" altLang="en-US" smtClean="0"/>
              <a:t>Statistical Computing </a:t>
            </a:r>
          </a:p>
          <a:p>
            <a:r>
              <a:rPr lang="en-US" altLang="en-US" smtClean="0"/>
              <a:t>Elective course:  non-parametrics, survival, Bayesian methods, actuarial, environmental,…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427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</a:t>
            </a:r>
            <a:r>
              <a:rPr lang="en-US" dirty="0" smtClean="0"/>
              <a:t>Panel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/>
              <a:t>How do you use the guidelines?  What adaptations or creative solutions have you used?</a:t>
            </a:r>
          </a:p>
          <a:p>
            <a:pPr lvl="1"/>
            <a:r>
              <a:rPr lang="en-US" dirty="0"/>
              <a:t>For example, how do you develop majors’ nonmathematical skills?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are  you including depth in a substantive area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What statistical computing do your students learn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995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</a:t>
            </a:r>
            <a:r>
              <a:rPr lang="en-US" dirty="0" smtClean="0"/>
              <a:t>Panel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What </a:t>
            </a:r>
            <a:r>
              <a:rPr lang="en-US" sz="2800" dirty="0" smtClean="0"/>
              <a:t>do you feel is lacking in the guidelines and/or accompanying resources?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should more be done with “data issues” before analysis? Non-traditional data? Where do students learn data visualization skills?  </a:t>
            </a:r>
            <a:r>
              <a:rPr lang="en-US" dirty="0" smtClean="0"/>
              <a:t>Where do students see “big data”? Do </a:t>
            </a:r>
            <a:r>
              <a:rPr lang="en-US" dirty="0"/>
              <a:t>students take computing courses from other departments/how does that work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skills/topics do you think need to be added to the guidelines? Are there any that could be deleted?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</a:t>
            </a:r>
            <a:r>
              <a:rPr lang="en-US" dirty="0" smtClean="0"/>
              <a:t>Panel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How can we evaluate the effectiveness of our programs? </a:t>
            </a:r>
            <a:endParaRPr lang="en-US" sz="2800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measures of quality have been used? Can they be improved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the dividing line between a bachelor’s degree and a master’s degree?</a:t>
            </a:r>
          </a:p>
          <a:p>
            <a:pPr lvl="1"/>
            <a:r>
              <a:rPr lang="en-US" dirty="0" smtClean="0"/>
              <a:t>What types of careers can BS students find?</a:t>
            </a:r>
          </a:p>
          <a:p>
            <a:pPr lvl="1"/>
            <a:r>
              <a:rPr lang="en-US" dirty="0" smtClean="0"/>
              <a:t>Can we improve student preparation for life after graduation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3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828" y="5204936"/>
            <a:ext cx="7981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 </a:t>
            </a:r>
            <a:r>
              <a:rPr lang="en-US" dirty="0"/>
              <a:t>degrees at the bachelor’s, master’s, and doctoral levels in the United States. These data include the following categories: statistics, general; mathematical statistics and probability; mathematics and statistics; statistics, other; and biostatistics. Data source: </a:t>
            </a:r>
            <a:r>
              <a:rPr lang="en-US" i="1" dirty="0">
                <a:hlinkClick r:id="rId3"/>
              </a:rPr>
              <a:t>NCES</a:t>
            </a:r>
            <a:r>
              <a:rPr lang="en-US" dirty="0">
                <a:hlinkClick r:id="rId3"/>
              </a:rPr>
              <a:t> Digest of Education Statistics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Picture 7" descr="degreedata20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6" y="359995"/>
            <a:ext cx="6657281" cy="48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2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</a:t>
            </a:r>
            <a:r>
              <a:rPr lang="en-US" dirty="0" smtClean="0"/>
              <a:t>Panel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How </a:t>
            </a:r>
            <a:r>
              <a:rPr lang="en-US" sz="2800" dirty="0"/>
              <a:t>are you handling the growth in the major and the statistics courses?</a:t>
            </a:r>
          </a:p>
          <a:p>
            <a:pPr lvl="1"/>
            <a:r>
              <a:rPr lang="en-US" dirty="0"/>
              <a:t>Are you making more </a:t>
            </a:r>
            <a:r>
              <a:rPr lang="en-US" dirty="0" smtClean="0"/>
              <a:t>branches/tracks </a:t>
            </a:r>
            <a:r>
              <a:rPr lang="en-US" dirty="0"/>
              <a:t>in the major, </a:t>
            </a:r>
            <a:r>
              <a:rPr lang="en-US" dirty="0" err="1"/>
              <a:t>eg</a:t>
            </a:r>
            <a:r>
              <a:rPr lang="en-US" dirty="0"/>
              <a:t>., traditional vs. data science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you differentiate </a:t>
            </a:r>
            <a:r>
              <a:rPr lang="en-US" dirty="0" smtClean="0"/>
              <a:t>students </a:t>
            </a:r>
            <a:r>
              <a:rPr lang="en-US" dirty="0" smtClean="0"/>
              <a:t>going to graduate school vs. industry?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6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Please send your questions </a:t>
            </a:r>
            <a:r>
              <a:rPr lang="en-US" dirty="0" smtClean="0"/>
              <a:t>via the chat feature, or unmute your phone and ask it directly</a:t>
            </a:r>
          </a:p>
          <a:p>
            <a:r>
              <a:rPr lang="en-US" dirty="0" smtClean="0"/>
              <a:t>More </a:t>
            </a:r>
            <a:r>
              <a:rPr lang="en-US" dirty="0"/>
              <a:t>information about the existing curriculum guidelines as well as a survey can be found at: 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www.amstat.org/education/</a:t>
            </a:r>
            <a:r>
              <a:rPr lang="en-US" sz="2400" dirty="0" smtClean="0">
                <a:hlinkClick r:id="rId2"/>
              </a:rPr>
              <a:t>curriculumguidelines.cfm</a:t>
            </a:r>
            <a:endParaRPr lang="en-US" sz="2400" dirty="0"/>
          </a:p>
          <a:p>
            <a:r>
              <a:rPr lang="en-US" dirty="0" smtClean="0"/>
              <a:t>This </a:t>
            </a:r>
            <a:r>
              <a:rPr lang="en-US" dirty="0"/>
              <a:t>webinar (and the </a:t>
            </a:r>
            <a:r>
              <a:rPr lang="en-US" dirty="0" smtClean="0"/>
              <a:t>others to follow) </a:t>
            </a:r>
            <a:r>
              <a:rPr lang="en-US" dirty="0"/>
              <a:t>will be posted </a:t>
            </a:r>
            <a:r>
              <a:rPr lang="en-US" dirty="0" smtClean="0"/>
              <a:t>here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workgroup was formed in 2013 by ASA President-Elect Nat </a:t>
            </a:r>
            <a:r>
              <a:rPr lang="en-US" dirty="0" err="1" smtClean="0"/>
              <a:t>Schenker</a:t>
            </a:r>
            <a:r>
              <a:rPr lang="en-US" dirty="0" smtClean="0"/>
              <a:t> to recommend revisions </a:t>
            </a:r>
            <a:r>
              <a:rPr lang="en-US" dirty="0"/>
              <a:t>of the ASA’s “Curriculum Guidelines for Undergraduate Programs in Statistical Sciences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Group was asked to involve </a:t>
            </a:r>
            <a:r>
              <a:rPr lang="en-US" dirty="0"/>
              <a:t>a wide range of experts </a:t>
            </a:r>
            <a:r>
              <a:rPr lang="en-US" dirty="0" smtClean="0"/>
              <a:t>in </a:t>
            </a:r>
            <a:r>
              <a:rPr lang="en-US" dirty="0"/>
              <a:t>the discussions </a:t>
            </a:r>
            <a:r>
              <a:rPr lang="en-US" dirty="0" smtClean="0"/>
              <a:t>about what has changed in the past 13 years, and what changes are warranted given growth in these programs</a:t>
            </a:r>
          </a:p>
          <a:p>
            <a:r>
              <a:rPr lang="en-US" dirty="0" smtClean="0"/>
              <a:t>Diverse set of members from industry, government and academia</a:t>
            </a:r>
          </a:p>
          <a:p>
            <a:r>
              <a:rPr lang="en-US" dirty="0" smtClean="0"/>
              <a:t>Timetable: recommendations by JSM 2014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Workgroup </a:t>
            </a:r>
            <a:r>
              <a:rPr lang="en-US" dirty="0"/>
              <a:t>m</a:t>
            </a:r>
            <a:r>
              <a:rPr lang="en-US" dirty="0" smtClean="0"/>
              <a:t>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Nicholas Horton (Amherst College, chair)</a:t>
            </a:r>
          </a:p>
          <a:p>
            <a:pPr marL="0" indent="0">
              <a:buNone/>
            </a:pPr>
            <a:r>
              <a:rPr lang="en-US" dirty="0" smtClean="0"/>
              <a:t>Rebecca Nichols (ASA Education Program Director)</a:t>
            </a:r>
          </a:p>
          <a:p>
            <a:pPr marL="0" indent="0">
              <a:buNone/>
            </a:pPr>
            <a:r>
              <a:rPr lang="en-US" dirty="0"/>
              <a:t>Beth Chance (Cal Poly San Luis Obispo)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Stephen H. Cohen (National Science Foundation)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Scott </a:t>
            </a:r>
            <a:r>
              <a:rPr lang="en-US" dirty="0" err="1"/>
              <a:t>Grimshaw</a:t>
            </a:r>
            <a:r>
              <a:rPr lang="en-US" dirty="0"/>
              <a:t> (Brigham Young University) </a:t>
            </a:r>
          </a:p>
          <a:p>
            <a:pPr marL="0" indent="0">
              <a:buNone/>
            </a:pPr>
            <a:r>
              <a:rPr lang="en-US" dirty="0"/>
              <a:t>Johanna Hardin (Pomona College)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Tim </a:t>
            </a:r>
            <a:r>
              <a:rPr lang="en-US" dirty="0" err="1"/>
              <a:t>Hesterberg</a:t>
            </a:r>
            <a:r>
              <a:rPr lang="en-US" dirty="0"/>
              <a:t> (Google)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Roger </a:t>
            </a:r>
            <a:r>
              <a:rPr lang="en-US" dirty="0" err="1"/>
              <a:t>Hoerl</a:t>
            </a:r>
            <a:r>
              <a:rPr lang="en-US" dirty="0"/>
              <a:t> (Union College)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Lisa </a:t>
            </a:r>
            <a:r>
              <a:rPr lang="en-US" dirty="0" err="1"/>
              <a:t>LaVange</a:t>
            </a:r>
            <a:r>
              <a:rPr lang="en-US" dirty="0"/>
              <a:t> </a:t>
            </a:r>
            <a:r>
              <a:rPr lang="en-US" dirty="0" smtClean="0"/>
              <a:t>(Food and Drug Administration)</a:t>
            </a:r>
          </a:p>
          <a:p>
            <a:pPr marL="0" indent="0">
              <a:buNone/>
            </a:pPr>
            <a:r>
              <a:rPr lang="en-US" dirty="0"/>
              <a:t>Chris Malone (Winona State University)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Deborah Nolan (University of California, Berkeley)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affiliations listed only for identification purposes)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8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 with Community Colleges (Monday</a:t>
            </a:r>
            <a:r>
              <a:rPr lang="en-US" dirty="0"/>
              <a:t>, October 21st, 6:00-6:45pm </a:t>
            </a:r>
            <a:r>
              <a:rPr lang="en-US" dirty="0" smtClean="0"/>
              <a:t>ET)</a:t>
            </a:r>
          </a:p>
          <a:p>
            <a:r>
              <a:rPr lang="en-US" dirty="0" smtClean="0"/>
              <a:t>Building towards Big Data and Data Science (Monday</a:t>
            </a:r>
            <a:r>
              <a:rPr lang="en-US" dirty="0"/>
              <a:t>, November 18th, 6:00-6:</a:t>
            </a:r>
            <a:r>
              <a:rPr lang="en-US" dirty="0" smtClean="0"/>
              <a:t>45pm ET)</a:t>
            </a:r>
          </a:p>
          <a:p>
            <a:r>
              <a:rPr lang="en-US" dirty="0" smtClean="0"/>
              <a:t>The Role of Undergraduate Capstone Courses (Wednesday</a:t>
            </a:r>
            <a:r>
              <a:rPr lang="en-US" dirty="0"/>
              <a:t>, December 4th, 5:00-5:</a:t>
            </a:r>
            <a:r>
              <a:rPr lang="en-US" dirty="0" smtClean="0"/>
              <a:t>45pm ET)</a:t>
            </a:r>
          </a:p>
          <a:p>
            <a:endParaRPr lang="en-US" dirty="0"/>
          </a:p>
          <a:p>
            <a:r>
              <a:rPr lang="en-US" dirty="0" smtClean="0"/>
              <a:t>Suggestions for other topics welcomed!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6645"/>
            <a:ext cx="7772400" cy="1470025"/>
          </a:xfrm>
        </p:spPr>
        <p:txBody>
          <a:bodyPr/>
          <a:lstStyle/>
          <a:p>
            <a:r>
              <a:rPr lang="en-US" dirty="0" smtClean="0"/>
              <a:t>Observations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02420"/>
            <a:ext cx="6400800" cy="3298380"/>
          </a:xfrm>
        </p:spPr>
        <p:txBody>
          <a:bodyPr>
            <a:normAutofit/>
          </a:bodyPr>
          <a:lstStyle/>
          <a:p>
            <a:r>
              <a:rPr lang="en-US" dirty="0"/>
              <a:t>David Harrington, Harvard</a:t>
            </a:r>
          </a:p>
          <a:p>
            <a:r>
              <a:rPr lang="en-US" dirty="0" smtClean="0"/>
              <a:t>Scott </a:t>
            </a:r>
            <a:r>
              <a:rPr lang="en-US" dirty="0" err="1"/>
              <a:t>Grimshaw</a:t>
            </a:r>
            <a:r>
              <a:rPr lang="en-US" dirty="0"/>
              <a:t>, </a:t>
            </a:r>
            <a:r>
              <a:rPr lang="en-US" dirty="0" smtClean="0"/>
              <a:t>BYU</a:t>
            </a:r>
          </a:p>
          <a:p>
            <a:r>
              <a:rPr lang="en-US" dirty="0" smtClean="0"/>
              <a:t>Deborah </a:t>
            </a:r>
            <a:r>
              <a:rPr lang="en-US" dirty="0" smtClean="0"/>
              <a:t>Nolan, Berkeley</a:t>
            </a:r>
          </a:p>
          <a:p>
            <a:r>
              <a:rPr lang="en-US" dirty="0" smtClean="0"/>
              <a:t>Roger Woodard, </a:t>
            </a:r>
            <a:r>
              <a:rPr lang="en-US" dirty="0" smtClean="0"/>
              <a:t>NCSU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66651" y="182880"/>
            <a:ext cx="736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Guidelines for Undergraduate Statistics </a:t>
            </a:r>
            <a:r>
              <a:rPr lang="en-US" sz="2400" dirty="0" smtClean="0">
                <a:solidFill>
                  <a:srgbClr val="FF0000"/>
                </a:solidFill>
              </a:rPr>
              <a:t>Programs Workgroup </a:t>
            </a:r>
            <a:r>
              <a:rPr lang="en-US" sz="2400" dirty="0">
                <a:solidFill>
                  <a:srgbClr val="FF0000"/>
                </a:solidFill>
              </a:rPr>
              <a:t>Webinar </a:t>
            </a:r>
            <a:r>
              <a:rPr lang="en-US" sz="2400" dirty="0" smtClean="0">
                <a:solidFill>
                  <a:srgbClr val="FF0000"/>
                </a:solidFill>
              </a:rPr>
              <a:t>Series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7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Different </a:t>
            </a:r>
            <a:r>
              <a:rPr lang="en-US" dirty="0"/>
              <a:t>institutions implement statistics programs in different ways.  In this webinar, we will hear from representatives from four large </a:t>
            </a:r>
            <a:r>
              <a:rPr lang="en-US" dirty="0" smtClean="0"/>
              <a:t>and diverse undergraduate </a:t>
            </a:r>
            <a:r>
              <a:rPr lang="en-US" dirty="0"/>
              <a:t>statistics programs (Berkeley, BYU, Harvard and NCSU</a:t>
            </a:r>
            <a:r>
              <a:rPr lang="en-US" dirty="0" smtClean="0"/>
              <a:t>), discuss </a:t>
            </a:r>
            <a:r>
              <a:rPr lang="en-US" dirty="0"/>
              <a:t>the existing guidelines and </a:t>
            </a:r>
            <a:r>
              <a:rPr lang="en-US" dirty="0" smtClean="0"/>
              <a:t>raise issues </a:t>
            </a:r>
            <a:r>
              <a:rPr lang="en-US" dirty="0"/>
              <a:t>which should be addressed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49060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Brief descriptions of program</a:t>
            </a:r>
          </a:p>
          <a:p>
            <a:r>
              <a:rPr lang="en-US" dirty="0" smtClean="0"/>
              <a:t>Questions for panel</a:t>
            </a:r>
          </a:p>
          <a:p>
            <a:r>
              <a:rPr lang="en-US" dirty="0" smtClean="0"/>
              <a:t>Open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Harvard Undergraduate Statistics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Undergraduate degree started in 1964</a:t>
            </a:r>
          </a:p>
          <a:p>
            <a:r>
              <a:rPr lang="en-US" dirty="0" smtClean="0"/>
              <a:t>Currently 13 FTE ladder and teaching faculty</a:t>
            </a:r>
          </a:p>
          <a:p>
            <a:pPr lvl="1"/>
            <a:r>
              <a:rPr lang="en-US" dirty="0" smtClean="0"/>
              <a:t>3 open faculty positions</a:t>
            </a:r>
          </a:p>
          <a:p>
            <a:r>
              <a:rPr lang="en-US" dirty="0" smtClean="0"/>
              <a:t>Approximately 125 Statistics majors</a:t>
            </a:r>
          </a:p>
          <a:p>
            <a:pPr lvl="1"/>
            <a:r>
              <a:rPr lang="en-US" dirty="0" smtClean="0"/>
              <a:t>Does not include students minoring in Statistics</a:t>
            </a:r>
          </a:p>
          <a:p>
            <a:r>
              <a:rPr lang="en-US" dirty="0" smtClean="0"/>
              <a:t>39 Seniors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2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CU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958</Words>
  <Application>Microsoft Macintosh PowerPoint</Application>
  <PresentationFormat>On-screen Show (4:3)</PresentationFormat>
  <Paragraphs>105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NSCU</vt:lpstr>
      <vt:lpstr>Observations from  Large Programs</vt:lpstr>
      <vt:lpstr>PowerPoint Presentation</vt:lpstr>
      <vt:lpstr>Background</vt:lpstr>
      <vt:lpstr>Workgroup members</vt:lpstr>
      <vt:lpstr>Upcoming webinars</vt:lpstr>
      <vt:lpstr>Observations from  Large Programs</vt:lpstr>
      <vt:lpstr>Plan</vt:lpstr>
      <vt:lpstr>Schedule</vt:lpstr>
      <vt:lpstr>Harvard Undergraduate Statistics Program</vt:lpstr>
      <vt:lpstr>PowerPoint Presentation</vt:lpstr>
      <vt:lpstr>Brigham Young University</vt:lpstr>
      <vt:lpstr>PowerPoint Presentation</vt:lpstr>
      <vt:lpstr>PowerPoint Presentation</vt:lpstr>
      <vt:lpstr>Berkeley Statistics Major</vt:lpstr>
      <vt:lpstr>NC State University</vt:lpstr>
      <vt:lpstr>NC State Core components</vt:lpstr>
      <vt:lpstr>Questions for Panel (1)</vt:lpstr>
      <vt:lpstr>Questions for Panel (2)</vt:lpstr>
      <vt:lpstr>Questions for Panel (3)</vt:lpstr>
      <vt:lpstr>Questions for Panel (4)</vt:lpstr>
      <vt:lpstr>Open Discussion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Statistics Slides</dc:title>
  <dc:creator>dph</dc:creator>
  <cp:lastModifiedBy>Nicholas Horton</cp:lastModifiedBy>
  <cp:revision>25</cp:revision>
  <dcterms:created xsi:type="dcterms:W3CDTF">2013-09-16T17:50:07Z</dcterms:created>
  <dcterms:modified xsi:type="dcterms:W3CDTF">2013-09-27T12:03:02Z</dcterms:modified>
</cp:coreProperties>
</file>