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68" r:id="rId3"/>
    <p:sldId id="275" r:id="rId4"/>
    <p:sldId id="276" r:id="rId5"/>
    <p:sldId id="280" r:id="rId6"/>
    <p:sldId id="269" r:id="rId7"/>
    <p:sldId id="282" r:id="rId8"/>
    <p:sldId id="283" r:id="rId9"/>
    <p:sldId id="295" r:id="rId10"/>
    <p:sldId id="294" r:id="rId11"/>
    <p:sldId id="284" r:id="rId12"/>
    <p:sldId id="286" r:id="rId13"/>
    <p:sldId id="287" r:id="rId14"/>
    <p:sldId id="285" r:id="rId15"/>
    <p:sldId id="296" r:id="rId16"/>
    <p:sldId id="298" r:id="rId17"/>
    <p:sldId id="297" r:id="rId18"/>
    <p:sldId id="288" r:id="rId19"/>
    <p:sldId id="289" r:id="rId20"/>
    <p:sldId id="290" r:id="rId21"/>
    <p:sldId id="291" r:id="rId22"/>
    <p:sldId id="292" r:id="rId23"/>
    <p:sldId id="293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EFBC3-3717-45BE-ACDE-CCE562F8C54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F1FF8-95E9-4D89-81E1-5265C689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8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belltow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1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2" descr="NCSU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1242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3124200" y="1471613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rgbClr val="CC3300"/>
                </a:solidFill>
                <a:latin typeface="Arial Narrow" pitchFamily="34" charset="0"/>
              </a:rPr>
              <a:t>Statistics</a:t>
            </a:r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09800"/>
            <a:ext cx="9144000" cy="1143000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38300" y="4648200"/>
            <a:ext cx="5867400" cy="1447800"/>
          </a:xfrm>
        </p:spPr>
        <p:txBody>
          <a:bodyPr lIns="92075" tIns="46038" rIns="92075" bIns="46038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00800"/>
            <a:ext cx="1905000" cy="30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3768722-39A3-4ACC-851A-D91C0FD1F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A8DA-4122-43B1-936F-E29673C6A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2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FF7D-A145-4C8B-A0F4-068BE8142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3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4051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219200"/>
            <a:ext cx="405288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A763-8104-4754-8947-74654EF87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4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E59A-9956-493F-B37E-E507677E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6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741A-D9C6-4BDD-9FD7-6A1E933D7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1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9719-6CBB-4C62-BA24-A951F8922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D07DC-1A74-41B0-B9F0-69549A988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9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C2983-66FC-4F8B-B696-E30292B42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14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C0CC-0BC0-4535-824B-A76732010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92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2438" y="152400"/>
            <a:ext cx="20637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6040438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23EB6-4127-44E0-834C-E385EA9AD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423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4051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3300" y="1219200"/>
            <a:ext cx="4052888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13300" y="3771900"/>
            <a:ext cx="4052888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5C0AC-F66D-43EC-8850-076B3E34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24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423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4051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219200"/>
            <a:ext cx="40528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7ECBD-ACA7-4CD4-865A-6AA0D7CCC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5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3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0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C213-96FF-7A41-AE84-A6782EE90D5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477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78500" y="6477000"/>
            <a:ext cx="2222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67B6BA57-B475-4B40-AAA1-ABA3994A1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2565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Line 41"/>
          <p:cNvSpPr>
            <a:spLocks noChangeShapeType="1"/>
          </p:cNvSpPr>
          <p:nvPr/>
        </p:nvSpPr>
        <p:spPr bwMode="auto">
          <a:xfrm>
            <a:off x="533400" y="1143000"/>
            <a:ext cx="86106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42" descr="NCSUbann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77000"/>
            <a:ext cx="19812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43"/>
          <p:cNvSpPr>
            <a:spLocks noChangeShapeType="1"/>
          </p:cNvSpPr>
          <p:nvPr/>
        </p:nvSpPr>
        <p:spPr bwMode="auto">
          <a:xfrm>
            <a:off x="533400" y="1143000"/>
            <a:ext cx="0" cy="525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Text Box 44"/>
          <p:cNvSpPr txBox="1">
            <a:spLocks noChangeArrowheads="1"/>
          </p:cNvSpPr>
          <p:nvPr/>
        </p:nvSpPr>
        <p:spPr bwMode="auto">
          <a:xfrm>
            <a:off x="2501900" y="640080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600" smtClean="0">
                <a:solidFill>
                  <a:srgbClr val="CC3300"/>
                </a:solidFill>
                <a:latin typeface="Arial Narrow" pitchFamily="34" charset="0"/>
              </a:rPr>
              <a:t>Statistics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stat.org/education/curriculumguidelines.cf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nlazar@stat.uga.edu" TargetMode="External"/><Relationship Id="rId7" Type="http://schemas.openxmlformats.org/officeDocument/2006/relationships/image" Target="../media/image8.png"/><Relationship Id="rId2" Type="http://schemas.openxmlformats.org/officeDocument/2006/relationships/hyperlink" Target="mailto:kaplan@macalester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dalene@stat.duke.edu" TargetMode="External"/><Relationship Id="rId10" Type="http://schemas.openxmlformats.org/officeDocument/2006/relationships/image" Target="../media/image11.jpg"/><Relationship Id="rId4" Type="http://schemas.openxmlformats.org/officeDocument/2006/relationships/hyperlink" Target="mailto:rnugent@stat.cmu.edu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6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Role and Variety of Undergraduate Statistics Capstones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18915"/>
            <a:ext cx="6400800" cy="32983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December 4, </a:t>
            </a:r>
            <a:r>
              <a:rPr lang="en-US" sz="2800" dirty="0" smtClean="0"/>
              <a:t>2013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51193" y="513537"/>
            <a:ext cx="7367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Guidelines for Undergraduate Statistics </a:t>
            </a:r>
            <a:r>
              <a:rPr lang="en-US" sz="2000" i="1" dirty="0" smtClean="0">
                <a:solidFill>
                  <a:srgbClr val="FF0000"/>
                </a:solidFill>
              </a:rPr>
              <a:t>Programs </a:t>
            </a:r>
            <a:r>
              <a:rPr lang="en-US" sz="2000" i="1" dirty="0" smtClean="0">
                <a:solidFill>
                  <a:srgbClr val="FF0000"/>
                </a:solidFill>
              </a:rPr>
              <a:t/>
            </a:r>
            <a:br>
              <a:rPr lang="en-US" sz="2000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rgbClr val="FF0000"/>
                </a:solidFill>
              </a:rPr>
              <a:t>Workgroup </a:t>
            </a:r>
            <a:r>
              <a:rPr lang="en-US" sz="2000" i="1" dirty="0">
                <a:solidFill>
                  <a:srgbClr val="FF0000"/>
                </a:solidFill>
              </a:rPr>
              <a:t>Webinar </a:t>
            </a:r>
            <a:r>
              <a:rPr lang="en-US" sz="2000" i="1" dirty="0" smtClean="0">
                <a:solidFill>
                  <a:srgbClr val="FF0000"/>
                </a:solidFill>
              </a:rPr>
              <a:t>Series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930585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http://www.amstat.org/education/curriculumguidelines.cfm</a:t>
            </a:r>
          </a:p>
        </p:txBody>
      </p:sp>
      <p:pic>
        <p:nvPicPr>
          <p:cNvPr id="6" name="Picture 5" descr="asa17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90" y="4512294"/>
            <a:ext cx="2286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r="18829" b="6491"/>
          <a:stretch/>
        </p:blipFill>
        <p:spPr>
          <a:xfrm>
            <a:off x="5520008" y="4689389"/>
            <a:ext cx="1490041" cy="17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83" y="448389"/>
            <a:ext cx="2280625" cy="802442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/>
        </p:nvSpPr>
        <p:spPr>
          <a:xfrm>
            <a:off x="457200" y="14679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Projects are gathered mostly from researchers on </a:t>
            </a:r>
            <a:r>
              <a:rPr lang="en-US" sz="2800" dirty="0" smtClean="0"/>
              <a:t>campus.</a:t>
            </a:r>
            <a:endParaRPr lang="en-US" sz="2800" dirty="0"/>
          </a:p>
          <a:p>
            <a:r>
              <a:rPr lang="en-US" sz="2800" dirty="0" smtClean="0"/>
              <a:t>Projects </a:t>
            </a:r>
            <a:r>
              <a:rPr lang="en-US" sz="2800" dirty="0" smtClean="0"/>
              <a:t>are “low stakes” from the perspective of the researcher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Sometimes get projects from off campus (CDC, USDA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r>
              <a:rPr lang="en-US" sz="2800" dirty="0" smtClean="0"/>
              <a:t>Some years we also have a larger, “service” project.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2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83" y="448389"/>
            <a:ext cx="2280625" cy="80244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5024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“Service” projects involve study design, data collection, and </a:t>
            </a:r>
            <a:r>
              <a:rPr lang="en-US" sz="2800" dirty="0" smtClean="0"/>
              <a:t>analysis.</a:t>
            </a:r>
          </a:p>
          <a:p>
            <a:r>
              <a:rPr lang="en-US" sz="2800" dirty="0" smtClean="0"/>
              <a:t>Entire </a:t>
            </a:r>
            <a:r>
              <a:rPr lang="en-US" sz="2800" dirty="0" smtClean="0"/>
              <a:t>class participates.</a:t>
            </a:r>
          </a:p>
          <a:p>
            <a:r>
              <a:rPr lang="en-US" sz="2800" dirty="0" smtClean="0"/>
              <a:t>Example</a:t>
            </a:r>
            <a:r>
              <a:rPr lang="en-US" sz="2800" dirty="0" smtClean="0"/>
              <a:t>: </a:t>
            </a:r>
            <a:r>
              <a:rPr lang="en-US" sz="2800" dirty="0" err="1" smtClean="0"/>
              <a:t>Nuci's</a:t>
            </a:r>
            <a:r>
              <a:rPr lang="en-US" sz="2800" dirty="0" smtClean="0"/>
              <a:t> Space (local non-profit) study of health insurance needs of Athens GA musicians.</a:t>
            </a:r>
          </a:p>
          <a:p>
            <a:r>
              <a:rPr lang="en-US" sz="2800" dirty="0" smtClean="0"/>
              <a:t>Example</a:t>
            </a:r>
            <a:r>
              <a:rPr lang="en-US" sz="2800" dirty="0" smtClean="0"/>
              <a:t>: Survey of campus and municipal bus ridership for Campus Transit Authority.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7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83" y="448389"/>
            <a:ext cx="2280625" cy="80244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4334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Course is yearlong, writing </a:t>
            </a:r>
            <a:r>
              <a:rPr lang="en-US" sz="2800" dirty="0" smtClean="0"/>
              <a:t>intensive.</a:t>
            </a:r>
            <a:endParaRPr lang="en-US" sz="2800" dirty="0"/>
          </a:p>
          <a:p>
            <a:r>
              <a:rPr lang="en-US" sz="2800" dirty="0" smtClean="0"/>
              <a:t>Required </a:t>
            </a:r>
            <a:r>
              <a:rPr lang="en-US" sz="2800" dirty="0"/>
              <a:t>for all undergraduate Statistics </a:t>
            </a:r>
            <a:r>
              <a:rPr lang="en-US" sz="2800" dirty="0" smtClean="0"/>
              <a:t>majors.</a:t>
            </a:r>
          </a:p>
          <a:p>
            <a:r>
              <a:rPr lang="en-US" sz="2800" dirty="0" smtClean="0"/>
              <a:t>Some </a:t>
            </a:r>
            <a:r>
              <a:rPr lang="en-US" sz="2800" dirty="0"/>
              <a:t>minors also </a:t>
            </a:r>
            <a:r>
              <a:rPr lang="en-US" sz="2800" dirty="0" smtClean="0"/>
              <a:t>take.</a:t>
            </a:r>
          </a:p>
          <a:p>
            <a:r>
              <a:rPr lang="en-US" sz="2800" dirty="0" smtClean="0"/>
              <a:t>First </a:t>
            </a:r>
            <a:r>
              <a:rPr lang="en-US" sz="2800" dirty="0"/>
              <a:t>year (AY 2007-2008): 10 students.</a:t>
            </a:r>
          </a:p>
          <a:p>
            <a:r>
              <a:rPr lang="en-US" sz="2800" dirty="0" smtClean="0"/>
              <a:t>Currently</a:t>
            </a:r>
            <a:r>
              <a:rPr lang="en-US" sz="2800" dirty="0"/>
              <a:t>: 20+ students.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8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9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5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42863"/>
            <a:ext cx="9210676" cy="6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9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5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workgroup was </a:t>
            </a:r>
            <a:r>
              <a:rPr lang="en-US" sz="2400" dirty="0" smtClean="0"/>
              <a:t>recently formed by ASA </a:t>
            </a:r>
            <a:r>
              <a:rPr lang="en-US" sz="2400" dirty="0" smtClean="0"/>
              <a:t>President-Elect Nat </a:t>
            </a:r>
            <a:r>
              <a:rPr lang="en-US" sz="2400" dirty="0" err="1" smtClean="0"/>
              <a:t>Schenker</a:t>
            </a:r>
            <a:r>
              <a:rPr lang="en-US" sz="2400" dirty="0" smtClean="0"/>
              <a:t> to recommend revisions </a:t>
            </a:r>
            <a:r>
              <a:rPr lang="en-US" sz="2400" dirty="0"/>
              <a:t>of the ASA’s “Curriculum Guidelines for Undergraduate Programs in Statistical Sciences</a:t>
            </a:r>
            <a:r>
              <a:rPr lang="en-US" sz="2400" dirty="0" smtClean="0"/>
              <a:t>” from 2000.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This Workgroup Webinar Series is being used to </a:t>
            </a:r>
            <a:r>
              <a:rPr lang="en-US" sz="2400" dirty="0" smtClean="0"/>
              <a:t>involve </a:t>
            </a:r>
            <a:r>
              <a:rPr lang="en-US" sz="2400" dirty="0"/>
              <a:t>a wide range of experts </a:t>
            </a:r>
            <a:r>
              <a:rPr lang="en-US" sz="2400" dirty="0" smtClean="0"/>
              <a:t>in </a:t>
            </a:r>
            <a:r>
              <a:rPr lang="en-US" sz="2400" dirty="0"/>
              <a:t>the discussions </a:t>
            </a:r>
            <a:r>
              <a:rPr lang="en-US" sz="2400" dirty="0" smtClean="0"/>
              <a:t>about what has changed in the past 13 years, and what changes are warranted given </a:t>
            </a:r>
            <a:r>
              <a:rPr lang="en-US" sz="2400" dirty="0" smtClean="0"/>
              <a:t>recent growth in our discipline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Initial recommendations are due at JSM </a:t>
            </a:r>
            <a:r>
              <a:rPr lang="en-US" sz="2400" dirty="0" smtClean="0"/>
              <a:t>2014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5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27" y="1385976"/>
            <a:ext cx="8229600" cy="2461402"/>
          </a:xfrm>
        </p:spPr>
        <p:txBody>
          <a:bodyPr>
            <a:normAutofit/>
          </a:bodyPr>
          <a:lstStyle/>
          <a:p>
            <a:pPr marL="514350" lvl="1" indent="0">
              <a:buNone/>
            </a:pPr>
            <a:r>
              <a:rPr lang="en-US" sz="2600" dirty="0" smtClean="0"/>
              <a:t>Q1: Balance between number of capstones vs. ensuring each individual student reaches their potential to learn independently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124675" y="4336186"/>
            <a:ext cx="4891177" cy="97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0" algn="ctr">
              <a:buFont typeface="Arial"/>
              <a:buNone/>
            </a:pPr>
            <a:r>
              <a:rPr lang="en-US" sz="1600" dirty="0" smtClean="0"/>
              <a:t>Question?  </a:t>
            </a:r>
          </a:p>
          <a:p>
            <a:pPr marL="514350" lvl="1" indent="0" algn="ctr">
              <a:buFont typeface="Arial"/>
              <a:buNone/>
            </a:pPr>
            <a:r>
              <a:rPr lang="en-US" sz="1600" dirty="0" smtClean="0"/>
              <a:t>Use the chat feature and/or ask to be unmuted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21" y="4215422"/>
            <a:ext cx="1189908" cy="8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27" y="1385976"/>
            <a:ext cx="8229600" cy="2461402"/>
          </a:xfrm>
        </p:spPr>
        <p:txBody>
          <a:bodyPr>
            <a:normAutofit/>
          </a:bodyPr>
          <a:lstStyle/>
          <a:p>
            <a:pPr marL="514350" lvl="1" indent="0">
              <a:buNone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Q1: Balance between number of capstones vs. ensuring each individual student reaches their potential to learn independently</a:t>
            </a:r>
          </a:p>
          <a:p>
            <a:pPr marL="514350" lvl="1" indent="0">
              <a:buNone/>
            </a:pPr>
            <a:r>
              <a:rPr lang="en-US" sz="2600" dirty="0" smtClean="0"/>
              <a:t>Q2: Resources necessary for student and faculty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124675" y="4336186"/>
            <a:ext cx="4891177" cy="97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0" algn="ctr">
              <a:buFont typeface="Arial"/>
              <a:buNone/>
            </a:pPr>
            <a:r>
              <a:rPr lang="en-US" sz="1600" dirty="0" smtClean="0"/>
              <a:t>Question?  </a:t>
            </a:r>
          </a:p>
          <a:p>
            <a:pPr marL="514350" lvl="1" indent="0" algn="ctr">
              <a:buFont typeface="Arial"/>
              <a:buNone/>
            </a:pPr>
            <a:r>
              <a:rPr lang="en-US" sz="1600" dirty="0" smtClean="0"/>
              <a:t>Use the chat feature and/or ask to be unmuted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21" y="4215422"/>
            <a:ext cx="1189908" cy="8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27" y="1385976"/>
            <a:ext cx="8229600" cy="2461402"/>
          </a:xfrm>
        </p:spPr>
        <p:txBody>
          <a:bodyPr>
            <a:normAutofit/>
          </a:bodyPr>
          <a:lstStyle/>
          <a:p>
            <a:pPr marL="514350" lvl="1" indent="0">
              <a:buNone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Q1: Balance between number of capstones vs. ensuring each individual student reaches their potential to learn independently</a:t>
            </a:r>
          </a:p>
          <a:p>
            <a:pPr marL="514350" lvl="1" indent="0">
              <a:buNone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Q2: Resources necessary for student and faculty</a:t>
            </a:r>
          </a:p>
          <a:p>
            <a:pPr marL="514350" lvl="1" indent="0">
              <a:buNone/>
            </a:pPr>
            <a:r>
              <a:rPr lang="en-US" sz="2600" dirty="0" smtClean="0"/>
              <a:t>Q3: How is the work disseminated?</a:t>
            </a:r>
            <a:endParaRPr lang="en-US" sz="26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124675" y="4336186"/>
            <a:ext cx="4891177" cy="97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0" algn="ctr">
              <a:buFont typeface="Arial"/>
              <a:buNone/>
            </a:pPr>
            <a:r>
              <a:rPr lang="en-US" sz="1600" dirty="0" smtClean="0"/>
              <a:t>Question?  </a:t>
            </a:r>
          </a:p>
          <a:p>
            <a:pPr marL="514350" lvl="1" indent="0" algn="ctr">
              <a:buFont typeface="Arial"/>
              <a:buNone/>
            </a:pPr>
            <a:r>
              <a:rPr lang="en-US" sz="1600" dirty="0" smtClean="0"/>
              <a:t>Use the chat feature and/or ask to be unmuted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21" y="4215422"/>
            <a:ext cx="1189908" cy="8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616"/>
            <a:ext cx="7772400" cy="3393804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Thank you for attending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Role and Variety of Undergraduate Statistics Capstones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51193" y="513537"/>
            <a:ext cx="7367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Guidelines for Undergraduate Statistics </a:t>
            </a:r>
            <a:r>
              <a:rPr lang="en-US" sz="2000" i="1" dirty="0" smtClean="0">
                <a:solidFill>
                  <a:srgbClr val="FF0000"/>
                </a:solidFill>
              </a:rPr>
              <a:t>Programs </a:t>
            </a:r>
            <a:r>
              <a:rPr lang="en-US" sz="2000" i="1" dirty="0" smtClean="0">
                <a:solidFill>
                  <a:srgbClr val="FF0000"/>
                </a:solidFill>
              </a:rPr>
              <a:t/>
            </a:r>
            <a:br>
              <a:rPr lang="en-US" sz="2000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rgbClr val="FF0000"/>
                </a:solidFill>
              </a:rPr>
              <a:t>Workgroup </a:t>
            </a:r>
            <a:r>
              <a:rPr lang="en-US" sz="2000" i="1" dirty="0">
                <a:solidFill>
                  <a:srgbClr val="FF0000"/>
                </a:solidFill>
              </a:rPr>
              <a:t>Webinar </a:t>
            </a:r>
            <a:r>
              <a:rPr lang="en-US" sz="2000" i="1" dirty="0" smtClean="0">
                <a:solidFill>
                  <a:srgbClr val="FF0000"/>
                </a:solidFill>
              </a:rPr>
              <a:t>Series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223" y="4879495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http://www.amstat.org/education/curriculumguidelines.cfm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0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of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62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Nicholas Horton (Amherst College, chair)</a:t>
            </a:r>
          </a:p>
          <a:p>
            <a:pPr marL="0" indent="0">
              <a:buNone/>
            </a:pPr>
            <a:r>
              <a:rPr lang="en-US" sz="2000" dirty="0" smtClean="0"/>
              <a:t>Rebecca Nichols (ASA Education Program Director)</a:t>
            </a:r>
          </a:p>
          <a:p>
            <a:pPr marL="0" indent="0">
              <a:buNone/>
            </a:pPr>
            <a:r>
              <a:rPr lang="en-US" sz="2000" dirty="0"/>
              <a:t>Beth Chance (Cal Poly San Luis Obispo)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Stephen H. Cohen (National Science Foundation)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Scott </a:t>
            </a:r>
            <a:r>
              <a:rPr lang="en-US" sz="2000" dirty="0" err="1"/>
              <a:t>Grimshaw</a:t>
            </a:r>
            <a:r>
              <a:rPr lang="en-US" sz="2000" dirty="0"/>
              <a:t> (Brigham Young University) </a:t>
            </a:r>
          </a:p>
          <a:p>
            <a:pPr marL="0" indent="0">
              <a:buNone/>
            </a:pPr>
            <a:r>
              <a:rPr lang="en-US" sz="2000" dirty="0"/>
              <a:t>Johanna Hardin (Pomona College)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Tim </a:t>
            </a:r>
            <a:r>
              <a:rPr lang="en-US" sz="2000" dirty="0" err="1"/>
              <a:t>Hesterberg</a:t>
            </a:r>
            <a:r>
              <a:rPr lang="en-US" sz="2000" dirty="0"/>
              <a:t> (Google)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Roger </a:t>
            </a:r>
            <a:r>
              <a:rPr lang="en-US" sz="2000" dirty="0" err="1"/>
              <a:t>Hoerl</a:t>
            </a:r>
            <a:r>
              <a:rPr lang="en-US" sz="2000" dirty="0"/>
              <a:t> (Union College)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Lisa </a:t>
            </a:r>
            <a:r>
              <a:rPr lang="en-US" sz="2000" dirty="0" err="1"/>
              <a:t>LaVange</a:t>
            </a:r>
            <a:r>
              <a:rPr lang="en-US" sz="2000" dirty="0"/>
              <a:t> </a:t>
            </a:r>
            <a:r>
              <a:rPr lang="en-US" sz="2000" dirty="0" smtClean="0"/>
              <a:t>(Food and Drug Administration)</a:t>
            </a:r>
          </a:p>
          <a:p>
            <a:pPr marL="0" indent="0">
              <a:buNone/>
            </a:pPr>
            <a:r>
              <a:rPr lang="en-US" sz="2000" dirty="0"/>
              <a:t>Chris Malone (Winona State University)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Deborah Nolan (University of California, Berkeley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… I apologize if I missed anybody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00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225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Role and Variety of Undergraduate Statistics Capstones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343191"/>
            <a:ext cx="6400800" cy="7198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December 4, </a:t>
            </a:r>
            <a:r>
              <a:rPr lang="en-US" sz="2800" dirty="0" smtClean="0"/>
              <a:t>2013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51193" y="513537"/>
            <a:ext cx="7367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Guidelines for Undergraduate Statistics </a:t>
            </a:r>
            <a:r>
              <a:rPr lang="en-US" sz="2000" i="1" dirty="0" smtClean="0">
                <a:solidFill>
                  <a:srgbClr val="FF0000"/>
                </a:solidFill>
              </a:rPr>
              <a:t>Programs </a:t>
            </a:r>
            <a:r>
              <a:rPr lang="en-US" sz="2000" i="1" dirty="0" smtClean="0">
                <a:solidFill>
                  <a:srgbClr val="FF0000"/>
                </a:solidFill>
              </a:rPr>
              <a:t/>
            </a:r>
            <a:br>
              <a:rPr lang="en-US" sz="2000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rgbClr val="FF0000"/>
                </a:solidFill>
              </a:rPr>
              <a:t>Workgroup </a:t>
            </a:r>
            <a:r>
              <a:rPr lang="en-US" sz="2000" i="1" dirty="0">
                <a:solidFill>
                  <a:srgbClr val="FF0000"/>
                </a:solidFill>
              </a:rPr>
              <a:t>Webinar </a:t>
            </a:r>
            <a:r>
              <a:rPr lang="en-US" sz="2000" i="1" dirty="0" smtClean="0">
                <a:solidFill>
                  <a:srgbClr val="FF0000"/>
                </a:solidFill>
              </a:rPr>
              <a:t>Series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95" y="4542494"/>
            <a:ext cx="5876925" cy="1266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41608" y="5285127"/>
            <a:ext cx="4503004" cy="46381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27" y="1308341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Moderator: Chris Malone (cmalone@winona.edu)</a:t>
            </a:r>
            <a:endParaRPr lang="en-US" dirty="0"/>
          </a:p>
          <a:p>
            <a:pPr lvl="1"/>
            <a:r>
              <a:rPr lang="en-US" dirty="0" smtClean="0"/>
              <a:t>Panelist:</a:t>
            </a:r>
          </a:p>
          <a:p>
            <a:pPr lvl="2"/>
            <a:r>
              <a:rPr lang="en-US" dirty="0" smtClean="0"/>
              <a:t>Danny </a:t>
            </a:r>
            <a:r>
              <a:rPr lang="en-US" dirty="0"/>
              <a:t>Kaplan (</a:t>
            </a:r>
            <a:r>
              <a:rPr lang="en-US" dirty="0" smtClean="0">
                <a:hlinkClick r:id="rId2"/>
              </a:rPr>
              <a:t>kaplan@macalester.edu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dirty="0"/>
              <a:t>Nicole Lazar </a:t>
            </a:r>
            <a:r>
              <a:rPr lang="en-US" dirty="0" smtClean="0">
                <a:hlinkClick r:id="rId3"/>
              </a:rPr>
              <a:t>nlazar@stat.uga.edu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Rebecca </a:t>
            </a:r>
            <a:r>
              <a:rPr lang="en-US" dirty="0"/>
              <a:t>Nugent </a:t>
            </a:r>
            <a:r>
              <a:rPr lang="en-US" dirty="0" smtClean="0">
                <a:hlinkClick r:id="rId4"/>
              </a:rPr>
              <a:t>rnugent@stat.cmu.edu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dirty="0" err="1" smtClean="0"/>
              <a:t>Dalene</a:t>
            </a:r>
            <a:r>
              <a:rPr lang="en-US" dirty="0" smtClean="0"/>
              <a:t> </a:t>
            </a:r>
            <a:r>
              <a:rPr lang="en-US" dirty="0" err="1"/>
              <a:t>Stangl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5"/>
              </a:rPr>
              <a:t>dalene@stat.duke.edu</a:t>
            </a:r>
            <a:r>
              <a:rPr lang="en-US" dirty="0" smtClean="0"/>
              <a:t> 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64" y="3990835"/>
            <a:ext cx="779574" cy="7795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99" y="5079005"/>
            <a:ext cx="1067231" cy="4631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39" y="3105326"/>
            <a:ext cx="1834650" cy="645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4" y="2145103"/>
            <a:ext cx="808845" cy="8088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76" y="1124492"/>
            <a:ext cx="1155562" cy="8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27" y="1308341"/>
            <a:ext cx="8229600" cy="4525963"/>
          </a:xfrm>
        </p:spPr>
        <p:txBody>
          <a:bodyPr>
            <a:normAutofit/>
          </a:bodyPr>
          <a:lstStyle/>
          <a:p>
            <a:pPr lvl="2"/>
            <a:r>
              <a:rPr lang="en-US" sz="2200" dirty="0" smtClean="0"/>
              <a:t>Description of each school’s capstone-type experience</a:t>
            </a:r>
            <a:br>
              <a:rPr lang="en-US" sz="2200" dirty="0" smtClean="0"/>
            </a:br>
            <a:endParaRPr lang="en-US" sz="2200" dirty="0" smtClean="0"/>
          </a:p>
          <a:p>
            <a:pPr lvl="2"/>
            <a:r>
              <a:rPr lang="en-US" sz="2200" dirty="0" smtClean="0"/>
              <a:t>Q1: Balance between number of capstones vs. ensuring each individual student reaches their potential to learn independently</a:t>
            </a:r>
          </a:p>
          <a:p>
            <a:pPr lvl="2"/>
            <a:r>
              <a:rPr lang="en-US" sz="2200" dirty="0" smtClean="0"/>
              <a:t>Q2: Resources necessary for student and faculty</a:t>
            </a:r>
          </a:p>
          <a:p>
            <a:pPr lvl="2"/>
            <a:r>
              <a:rPr lang="en-US" sz="2200" dirty="0" smtClean="0"/>
              <a:t>Q3: How is the work disseminated?</a:t>
            </a:r>
            <a:endParaRPr lang="en-US" sz="2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2527" y="2240169"/>
            <a:ext cx="979452" cy="1518253"/>
            <a:chOff x="503722" y="4235570"/>
            <a:chExt cx="885147" cy="1276710"/>
          </a:xfrm>
        </p:grpSpPr>
        <p:grpSp>
          <p:nvGrpSpPr>
            <p:cNvPr id="12" name="Group 11"/>
            <p:cNvGrpSpPr/>
            <p:nvPr/>
          </p:nvGrpSpPr>
          <p:grpSpPr>
            <a:xfrm>
              <a:off x="750523" y="4235570"/>
              <a:ext cx="379562" cy="1276710"/>
              <a:chOff x="1259457" y="4244196"/>
              <a:chExt cx="379562" cy="127671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457864" y="4244196"/>
                <a:ext cx="0" cy="127671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59457" y="4244196"/>
                <a:ext cx="37956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22" y="4557823"/>
              <a:ext cx="885147" cy="432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5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877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82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9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2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SCU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454</Words>
  <Application>Microsoft Office PowerPoint</Application>
  <PresentationFormat>On-screen Show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NSCU</vt:lpstr>
      <vt:lpstr>The Role and Variety of Undergraduate Statistics Capstones</vt:lpstr>
      <vt:lpstr>Background</vt:lpstr>
      <vt:lpstr>Members of Workgroup</vt:lpstr>
      <vt:lpstr>The Role and Variety of Undergraduate Statistics Capstones</vt:lpstr>
      <vt:lpstr>Introductions</vt:lpstr>
      <vt:lpstr>Schedule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Questions</vt:lpstr>
      <vt:lpstr>Questions</vt:lpstr>
      <vt:lpstr>Thank you for attending   The Role and Variety of Undergraduate Statistics Capstones 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Harvard Statistics Slides</dc:title>
  <dc:creator>dph</dc:creator>
  <cp:lastModifiedBy>Setup</cp:lastModifiedBy>
  <cp:revision>38</cp:revision>
  <dcterms:created xsi:type="dcterms:W3CDTF">2013-09-16T17:50:07Z</dcterms:created>
  <dcterms:modified xsi:type="dcterms:W3CDTF">2013-12-04T20:58:48Z</dcterms:modified>
</cp:coreProperties>
</file>