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0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51D47-DB6E-4217-B159-51133EFBFAC3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1546-5A46-477D-AF32-29981A96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0C9A-1481-41E2-857E-0FC7C2CD47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1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0C9A-1481-41E2-857E-0FC7C2CD47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1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5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5C0B-EBED-4B4B-B6C4-FFE1DF969E1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5C6F-39CD-4306-855F-BECFD8C2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570038"/>
            <a:ext cx="777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accent1"/>
        </a:buClr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427288"/>
        </a:buClr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rgbClr val="6B7628"/>
        </a:buClr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Clr>
          <a:srgbClr val="742052"/>
        </a:buClr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tat.org/education/curriculumguidelines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Statistics Majors for Graduate Study </a:t>
            </a:r>
            <a:br>
              <a:rPr lang="en-US" dirty="0" smtClean="0"/>
            </a:br>
            <a:r>
              <a:rPr lang="en-US" dirty="0" smtClean="0"/>
              <a:t>(Perhaps Your Own!)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ASA Working Group to Revise the Undergraduate Statistics Curriculum</a:t>
            </a:r>
          </a:p>
          <a:p>
            <a:r>
              <a:rPr lang="en-US" dirty="0" smtClean="0"/>
              <a:t>Winter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7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6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Topics Make Statistics Majors Successful Applicants?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Statistical Topics</a:t>
            </a:r>
          </a:p>
          <a:p>
            <a:r>
              <a:rPr lang="en-US" dirty="0" smtClean="0"/>
              <a:t>Statistical theory (e.g., distributions of random variables, point and interval estimation, hypothesis testing, Bayesian methods)</a:t>
            </a:r>
          </a:p>
          <a:p>
            <a:r>
              <a:rPr lang="en-US" dirty="0" smtClean="0"/>
              <a:t>Graphical data analysis methods</a:t>
            </a:r>
          </a:p>
          <a:p>
            <a:r>
              <a:rPr lang="en-US" dirty="0" smtClean="0"/>
              <a:t>Statistical modeling (e.g., simple, multiple, and logistic regression; categorical data; diagnostics; data mining)</a:t>
            </a:r>
          </a:p>
          <a:p>
            <a:r>
              <a:rPr lang="en-US" dirty="0" smtClean="0"/>
              <a:t>Design of studies (e.g., random assignment, replication, blocking, analysis of variance, fixed and random effects, diagnostics in experiments; random sampling, stratification in sample surveys; data exploration in observational studies)</a:t>
            </a:r>
          </a:p>
          <a:p>
            <a:pPr marL="0" indent="0">
              <a:buNone/>
            </a:pPr>
            <a:r>
              <a:rPr lang="en-US" b="1" dirty="0" smtClean="0"/>
              <a:t>Mathematical Topics</a:t>
            </a:r>
          </a:p>
          <a:p>
            <a:r>
              <a:rPr lang="en-US" dirty="0" smtClean="0"/>
              <a:t>Calculus (integration and differentiation) through multivariable calculus</a:t>
            </a:r>
          </a:p>
          <a:p>
            <a:r>
              <a:rPr lang="en-US" dirty="0" smtClean="0"/>
              <a:t>Applied linear algebra (emphasis on matrix manipulations, linear transformations, projections in Euclidean space, eigenvalue/eigenvector decomposition and singular-value decomposition)</a:t>
            </a:r>
          </a:p>
          <a:p>
            <a:pPr marL="0" indent="0">
              <a:buNone/>
            </a:pPr>
            <a:r>
              <a:rPr lang="en-US" b="1" dirty="0" smtClean="0"/>
              <a:t>Probability</a:t>
            </a:r>
          </a:p>
          <a:p>
            <a:r>
              <a:rPr lang="en-US" dirty="0" smtClean="0"/>
              <a:t>Emphasis on connections between concepts and their applications in statistics</a:t>
            </a:r>
          </a:p>
          <a:p>
            <a:pPr marL="0" indent="0">
              <a:buNone/>
            </a:pPr>
            <a:r>
              <a:rPr lang="en-US" b="1" dirty="0" smtClean="0"/>
              <a:t>Computational Topics</a:t>
            </a:r>
          </a:p>
          <a:p>
            <a:r>
              <a:rPr lang="en-US" dirty="0" smtClean="0"/>
              <a:t>Programming concepts; database concepts and technology</a:t>
            </a:r>
          </a:p>
          <a:p>
            <a:r>
              <a:rPr lang="en-US" dirty="0" smtClean="0"/>
              <a:t>Professional statistical software appropriate for a variety of tasks</a:t>
            </a:r>
          </a:p>
          <a:p>
            <a:pPr marL="0" indent="0">
              <a:buNone/>
            </a:pPr>
            <a:r>
              <a:rPr lang="en-US" b="1" dirty="0" smtClean="0"/>
              <a:t>Nonmathematical Topics</a:t>
            </a:r>
          </a:p>
          <a:p>
            <a:r>
              <a:rPr lang="en-US" dirty="0" smtClean="0"/>
              <a:t>Effective technical writing and presentations</a:t>
            </a:r>
          </a:p>
          <a:p>
            <a:r>
              <a:rPr lang="en-US" dirty="0" smtClean="0"/>
              <a:t>Teamwork and collaboration</a:t>
            </a:r>
          </a:p>
          <a:p>
            <a:r>
              <a:rPr lang="en-US" dirty="0" smtClean="0"/>
              <a:t>Planning for data collection</a:t>
            </a:r>
          </a:p>
          <a:p>
            <a:r>
              <a:rPr lang="en-US" dirty="0" smtClean="0"/>
              <a:t>Data management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Additions to Current Guidelines: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74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Should be Added to Undergraduate Preparation?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Depth in Current Topics: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Topics: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Responding to the Demand for Statisticians: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Sheather:</a:t>
            </a:r>
          </a:p>
          <a:p>
            <a:pPr marL="0" indent="0">
              <a:buNone/>
            </a:pPr>
            <a:r>
              <a:rPr lang="en-US" dirty="0" smtClean="0"/>
              <a:t>What are some of the programs (degrees and certificates) created by A&amp;M to respond to the high demand for statisticians? </a:t>
            </a:r>
          </a:p>
          <a:p>
            <a:pPr marL="0" indent="0">
              <a:buNone/>
            </a:pPr>
            <a:r>
              <a:rPr lang="en-US" dirty="0" smtClean="0"/>
              <a:t>Are statistics majors better prepared for MS Statistics or MS Analytics program (or neither)?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Focusing on Biostatistics: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Monaco:</a:t>
            </a:r>
          </a:p>
          <a:p>
            <a:pPr marL="0" indent="0">
              <a:buNone/>
            </a:pPr>
            <a:r>
              <a:rPr lang="en-US" dirty="0" smtClean="0"/>
              <a:t>The typical recruit for a biostatistics program is not a statistics major. </a:t>
            </a:r>
          </a:p>
          <a:p>
            <a:pPr marL="0" indent="0">
              <a:buNone/>
            </a:pPr>
            <a:r>
              <a:rPr lang="en-US" dirty="0" smtClean="0"/>
              <a:t>Share how and when your BS/MS Integrated Biostatistics program covers topics in statistics, computing, and mathematics.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1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Difference Between Undergraduate </a:t>
            </a:r>
            <a:br>
              <a:rPr lang="en-US" sz="3200" b="1" dirty="0" smtClean="0"/>
            </a:br>
            <a:r>
              <a:rPr lang="en-US" sz="3200" b="1" dirty="0" smtClean="0"/>
              <a:t>and Graduate Expectations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Weisberg &amp; Sheather:</a:t>
            </a:r>
          </a:p>
          <a:p>
            <a:pPr marL="0" indent="0">
              <a:buNone/>
            </a:pPr>
            <a:r>
              <a:rPr lang="en-US" dirty="0" smtClean="0"/>
              <a:t>Examples of Undergraduate Regression Topics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of Graduate Regression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5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Preparation and Performance of Your Majors Who Have Gone Elsewhere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Monaco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Weisberg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Looking Forward: Big Data and Computing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 Needed: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Skills of Stronger Candidates: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2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Discussion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information about the existing curriculum guidelines as well as a survey to share your thoughts: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http://www.amstat.org/education/curriculumguidelines.cfm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27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Invited Participants</a:t>
            </a:r>
          </a:p>
          <a:p>
            <a:pPr lvl="1"/>
            <a:r>
              <a:rPr lang="en-US" dirty="0" smtClean="0"/>
              <a:t>Sandy Weisberg, </a:t>
            </a:r>
            <a:r>
              <a:rPr lang="en-US" dirty="0" err="1" smtClean="0"/>
              <a:t>Univ</a:t>
            </a:r>
            <a:r>
              <a:rPr lang="en-US" dirty="0" smtClean="0"/>
              <a:t> of Minnesota</a:t>
            </a:r>
          </a:p>
          <a:p>
            <a:pPr lvl="1"/>
            <a:r>
              <a:rPr lang="en-US" dirty="0" smtClean="0"/>
              <a:t>Jane Monaco, UNC Biostatistics</a:t>
            </a:r>
          </a:p>
          <a:p>
            <a:pPr lvl="1"/>
            <a:r>
              <a:rPr lang="en-US" dirty="0" smtClean="0"/>
              <a:t>Simon Sheather, Texas A&amp;M</a:t>
            </a:r>
          </a:p>
          <a:p>
            <a:pPr lvl="1"/>
            <a:r>
              <a:rPr lang="en-US" dirty="0" smtClean="0"/>
              <a:t>Mark Ward, Purdue</a:t>
            </a:r>
          </a:p>
          <a:p>
            <a:r>
              <a:rPr lang="en-US" dirty="0" smtClean="0"/>
              <a:t>Questions for Panel</a:t>
            </a:r>
          </a:p>
          <a:p>
            <a:r>
              <a:rPr lang="en-US" dirty="0" smtClean="0"/>
              <a:t>Open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9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14400"/>
          </a:xfrm>
        </p:spPr>
        <p:txBody>
          <a:bodyPr/>
          <a:lstStyle/>
          <a:p>
            <a:pPr algn="ctr"/>
            <a:r>
              <a:rPr lang="en-US" altLang="en-US" sz="3200" dirty="0" smtClean="0"/>
              <a:t>UNC-CH </a:t>
            </a:r>
            <a:r>
              <a:rPr lang="en-US" altLang="en-US" sz="3200" dirty="0" err="1" smtClean="0"/>
              <a:t>Dept</a:t>
            </a:r>
            <a:r>
              <a:rPr lang="en-US" altLang="en-US" sz="3200" dirty="0" smtClean="0"/>
              <a:t> Biostatistics Admissions by Major</a:t>
            </a:r>
            <a:br>
              <a:rPr lang="en-US" altLang="en-US" sz="3200" dirty="0" smtClean="0"/>
            </a:br>
            <a:r>
              <a:rPr lang="en-US" altLang="en-US" sz="3200" dirty="0" smtClean="0"/>
              <a:t>(2013)</a:t>
            </a:r>
          </a:p>
        </p:txBody>
      </p:sp>
      <p:pic>
        <p:nvPicPr>
          <p:cNvPr id="7173" name="Picture 5" descr="https://sph.unc.edu/files/2013/07/logo_blueontransp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37" y="5562600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81546"/>
              </p:ext>
            </p:extLst>
          </p:nvPr>
        </p:nvGraphicFramePr>
        <p:xfrm>
          <a:off x="1295400" y="1676400"/>
          <a:ext cx="6781800" cy="1935480"/>
        </p:xfrm>
        <a:graphic>
          <a:graphicData uri="http://schemas.openxmlformats.org/drawingml/2006/table">
            <a:tbl>
              <a:tblPr/>
              <a:tblGrid>
                <a:gridCol w="2698136"/>
                <a:gridCol w="1020916"/>
                <a:gridCol w="1531374"/>
                <a:gridCol w="1531374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Masters Degrees:</a:t>
                      </a:r>
                    </a:p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MPH/MS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Applied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Accepted</a:t>
                      </a:r>
                    </a:p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(% Accepted)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Matriculated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2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Our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BSPH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Bios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 1 (50%)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7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Other Stat 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(20%)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Math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(43%)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Other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 (19%)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  TOTAL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r>
                        <a:rPr lang="en-US" sz="17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(23%)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02141"/>
              </p:ext>
            </p:extLst>
          </p:nvPr>
        </p:nvGraphicFramePr>
        <p:xfrm>
          <a:off x="1295400" y="3923709"/>
          <a:ext cx="6781800" cy="1838224"/>
        </p:xfrm>
        <a:graphic>
          <a:graphicData uri="http://schemas.openxmlformats.org/drawingml/2006/table">
            <a:tbl>
              <a:tblPr/>
              <a:tblGrid>
                <a:gridCol w="2698135"/>
                <a:gridCol w="1020916"/>
                <a:gridCol w="1531374"/>
                <a:gridCol w="1531375"/>
              </a:tblGrid>
              <a:tr h="54282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Doctoral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Degrees:</a:t>
                      </a:r>
                    </a:p>
                    <a:p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DrPH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/PhD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Applied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Accepted</a:t>
                      </a:r>
                    </a:p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(% Accepted)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# Matriculated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2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Our BSPH Bios  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3 (100%)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2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Other Stat 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   (16%)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3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Math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   (45%)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26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Other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Majors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     (5%)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26">
                <a:tc>
                  <a:txBody>
                    <a:bodyPr/>
                    <a:lstStyle/>
                    <a:p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  TOTAL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41   (23%)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i="1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7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31938" y="2723962"/>
            <a:ext cx="2167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dirty="0">
              <a:solidFill>
                <a:srgbClr val="2E3A60"/>
              </a:solidFill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5410200" y="719395"/>
            <a:ext cx="3505200" cy="45259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14400"/>
          </a:xfrm>
        </p:spPr>
        <p:txBody>
          <a:bodyPr/>
          <a:lstStyle/>
          <a:p>
            <a:r>
              <a:rPr lang="en-US" altLang="en-US" sz="3200" dirty="0" smtClean="0"/>
              <a:t>UNC-CH Department of Biostatistics </a:t>
            </a:r>
            <a:br>
              <a:rPr lang="en-US" altLang="en-US" sz="3200" dirty="0" smtClean="0"/>
            </a:br>
            <a:r>
              <a:rPr lang="en-US" altLang="en-US" sz="3200" dirty="0" smtClean="0"/>
              <a:t>BSPH in Biostatistics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0867"/>
            <a:ext cx="8001000" cy="4869933"/>
          </a:xfrm>
        </p:spPr>
        <p:txBody>
          <a:bodyPr rtlCol="0">
            <a:noAutofit/>
          </a:bodyPr>
          <a:lstStyle/>
          <a:p>
            <a:pPr marL="0" lvl="1" indent="0">
              <a:buClr>
                <a:schemeClr val="accent1"/>
              </a:buClr>
              <a:buNone/>
            </a:pPr>
            <a:r>
              <a:rPr lang="en-US" sz="2200" dirty="0" smtClean="0"/>
              <a:t>Accept  ~ 15 BSPH </a:t>
            </a:r>
            <a:r>
              <a:rPr lang="en-US" sz="2200" dirty="0" err="1" smtClean="0"/>
              <a:t>Biostat</a:t>
            </a:r>
            <a:r>
              <a:rPr lang="en-US" sz="2200" dirty="0" smtClean="0"/>
              <a:t> Students per year (apply in soph. year)</a:t>
            </a:r>
          </a:p>
          <a:p>
            <a:pPr marL="0" lvl="1" indent="0">
              <a:buClr>
                <a:schemeClr val="accent1"/>
              </a:buCl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Average GPA = 3.6      Average Math SAT = 710/800 (94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%)</a:t>
            </a:r>
          </a:p>
          <a:p>
            <a:pPr marL="0" indent="0">
              <a:buNone/>
            </a:pPr>
            <a:r>
              <a:rPr lang="en-US" sz="2200" dirty="0" smtClean="0"/>
              <a:t>Curriculum Highlights: 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Great things they do!  Senior honors projects, internships, double majors,….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First destinations:    35% Grad School in </a:t>
            </a:r>
            <a:r>
              <a:rPr lang="en-US" sz="2200" dirty="0" err="1" smtClean="0"/>
              <a:t>Biostat</a:t>
            </a:r>
            <a:r>
              <a:rPr lang="en-US" sz="2200" dirty="0" smtClean="0"/>
              <a:t>, 30% Employed in </a:t>
            </a:r>
            <a:r>
              <a:rPr lang="en-US" sz="2200" dirty="0" err="1" smtClean="0"/>
              <a:t>Biostat</a:t>
            </a:r>
            <a:r>
              <a:rPr lang="en-US" sz="2200" dirty="0" smtClean="0"/>
              <a:t>-related job, 25% Medical School</a:t>
            </a:r>
          </a:p>
          <a:p>
            <a:pPr lvl="1"/>
            <a:endParaRPr lang="en-US" sz="1800" dirty="0" smtClean="0"/>
          </a:p>
          <a:p>
            <a:pPr marL="457200" lvl="1" indent="0" fontAlgn="auto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7173" name="Picture 5" descr="https://sph.unc.edu/files/2013/07/logo_blueontransp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98" y="5613626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31938" y="2723962"/>
            <a:ext cx="2167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sz="800" dirty="0">
              <a:solidFill>
                <a:srgbClr val="2E3A6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1F497D"/>
                </a:solidFill>
                <a:cs typeface="Arial" charset="0"/>
              </a:rPr>
              <a:t> </a:t>
            </a:r>
            <a:endParaRPr lang="en-US" altLang="en-US" dirty="0">
              <a:solidFill>
                <a:srgbClr val="2E3A60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38526"/>
              </p:ext>
            </p:extLst>
          </p:nvPr>
        </p:nvGraphicFramePr>
        <p:xfrm>
          <a:off x="762000" y="2897694"/>
          <a:ext cx="7520872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140"/>
                <a:gridCol w="2397404"/>
                <a:gridCol w="2820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Biostatistics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Calculus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(3 semesters), Linear Algebra, Discrete  Math, Real Analysis,….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Applied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Biostat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Methods, SAS Programming, Linear Models, Inference, Survey Sampling, Design PH Trials.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Health  Core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Epid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Environmental Science, Health Policy, Health Behavior)  and Genetics.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758"/>
            <a:ext cx="8839200" cy="681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94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1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17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4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7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PH color palette">
      <a:dk1>
        <a:srgbClr val="2E3A60"/>
      </a:dk1>
      <a:lt1>
        <a:sysClr val="window" lastClr="FFFFFF"/>
      </a:lt1>
      <a:dk2>
        <a:srgbClr val="CFCCB8"/>
      </a:dk2>
      <a:lt2>
        <a:srgbClr val="EEECE1"/>
      </a:lt2>
      <a:accent1>
        <a:srgbClr val="57A0D3"/>
      </a:accent1>
      <a:accent2>
        <a:srgbClr val="8CA223"/>
      </a:accent2>
      <a:accent3>
        <a:srgbClr val="6B7628"/>
      </a:accent3>
      <a:accent4>
        <a:srgbClr val="742052"/>
      </a:accent4>
      <a:accent5>
        <a:srgbClr val="427288"/>
      </a:accent5>
      <a:accent6>
        <a:srgbClr val="CE791E"/>
      </a:accent6>
      <a:hlink>
        <a:srgbClr val="8ABAE2"/>
      </a:hlink>
      <a:folHlink>
        <a:srgbClr val="5C44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649</Words>
  <Application>Microsoft Office PowerPoint</Application>
  <PresentationFormat>On-screen Show (4:3)</PresentationFormat>
  <Paragraphs>147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Preparing Statistics Majors for Graduate Study  (Perhaps Your Own!)</vt:lpstr>
      <vt:lpstr>Outline</vt:lpstr>
      <vt:lpstr>PowerPoint Presentation</vt:lpstr>
      <vt:lpstr>PowerPoint Presentation</vt:lpstr>
      <vt:lpstr>UNC-CH Dept Biostatistics Admissions by Major (2013)</vt:lpstr>
      <vt:lpstr>UNC-CH Department of Biostatistics  BSPH in Biostatistics</vt:lpstr>
      <vt:lpstr>PowerPoint Presentation</vt:lpstr>
      <vt:lpstr>PowerPoint Presentation</vt:lpstr>
      <vt:lpstr>PowerPoint Presentation</vt:lpstr>
      <vt:lpstr>PowerPoint Presentation</vt:lpstr>
      <vt:lpstr>What Topics Make Statistics Majors Successful Applicants?</vt:lpstr>
      <vt:lpstr>What Should be Added to Undergraduate Preparation?</vt:lpstr>
      <vt:lpstr>Responding to the Demand for Statisticians:</vt:lpstr>
      <vt:lpstr>Focusing on Biostatistics:</vt:lpstr>
      <vt:lpstr>Difference Between Undergraduate  and Graduate Expectations</vt:lpstr>
      <vt:lpstr>Preparation and Performance of Your Majors Who Have Gone Elsewhere</vt:lpstr>
      <vt:lpstr>Looking Forward: Big Data and Computing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Statistics Majors for Graduate Study  (Perhaps Your Own!)</dc:title>
  <dc:creator>student</dc:creator>
  <cp:lastModifiedBy>student</cp:lastModifiedBy>
  <cp:revision>9</cp:revision>
  <dcterms:created xsi:type="dcterms:W3CDTF">2014-02-06T18:36:22Z</dcterms:created>
  <dcterms:modified xsi:type="dcterms:W3CDTF">2014-02-06T21:27:49Z</dcterms:modified>
</cp:coreProperties>
</file>