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316" r:id="rId2"/>
    <p:sldId id="317" r:id="rId3"/>
    <p:sldId id="318" r:id="rId4"/>
    <p:sldId id="319" r:id="rId5"/>
    <p:sldId id="320" r:id="rId6"/>
    <p:sldId id="321" r:id="rId7"/>
    <p:sldId id="322" r:id="rId8"/>
    <p:sldId id="265" r:id="rId9"/>
    <p:sldId id="266" r:id="rId10"/>
    <p:sldId id="267" r:id="rId11"/>
    <p:sldId id="268" r:id="rId12"/>
    <p:sldId id="269" r:id="rId13"/>
    <p:sldId id="270" r:id="rId14"/>
    <p:sldId id="271" r:id="rId15"/>
    <p:sldId id="272" r:id="rId16"/>
    <p:sldId id="273" r:id="rId17"/>
    <p:sldId id="274" r:id="rId18"/>
    <p:sldId id="275" r:id="rId19"/>
    <p:sldId id="327"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28" r:id="rId49"/>
    <p:sldId id="329" r:id="rId50"/>
    <p:sldId id="330" r:id="rId51"/>
    <p:sldId id="331" r:id="rId52"/>
    <p:sldId id="332" r:id="rId53"/>
    <p:sldId id="333" r:id="rId54"/>
    <p:sldId id="324" r:id="rId55"/>
    <p:sldId id="325" r:id="rId56"/>
    <p:sldId id="326"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94660"/>
  </p:normalViewPr>
  <p:slideViewPr>
    <p:cSldViewPr>
      <p:cViewPr varScale="1">
        <p:scale>
          <a:sx n="69" d="100"/>
          <a:sy n="69" d="100"/>
        </p:scale>
        <p:origin x="-14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DE184-A271-4A96-9750-4FAEFEF2C3B6}" type="datetimeFigureOut">
              <a:rPr lang="en-US" smtClean="0"/>
              <a:t>11/22/2013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13E5CE-A15F-4D9B-B042-FAE6F4233452}" type="slidenum">
              <a:rPr lang="en-US" smtClean="0"/>
              <a:t>‹#›</a:t>
            </a:fld>
            <a:endParaRPr lang="en-US"/>
          </a:p>
        </p:txBody>
      </p:sp>
    </p:spTree>
    <p:extLst>
      <p:ext uri="{BB962C8B-B14F-4D97-AF65-F5344CB8AC3E}">
        <p14:creationId xmlns:p14="http://schemas.microsoft.com/office/powerpoint/2010/main" val="237571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nsa.gov/academia/_files/collected_learning/high_school/statistics/take_a_breath.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 from math coordinator &amp; AP stats teachers</a:t>
            </a:r>
            <a:r>
              <a:rPr lang="en-US" baseline="0" dirty="0" smtClean="0"/>
              <a:t> their needs</a:t>
            </a:r>
          </a:p>
          <a:p>
            <a:r>
              <a:rPr lang="en-US" baseline="0" dirty="0" smtClean="0"/>
              <a:t>Demonstrate stats educators’ </a:t>
            </a:r>
            <a:r>
              <a:rPr lang="en-US" baseline="0" dirty="0" err="1" smtClean="0"/>
              <a:t>knowledgable</a:t>
            </a:r>
            <a:r>
              <a:rPr lang="en-US" baseline="0" dirty="0" smtClean="0"/>
              <a:t> and there to help</a:t>
            </a:r>
            <a:endParaRPr lang="en-US" dirty="0"/>
          </a:p>
        </p:txBody>
      </p:sp>
      <p:sp>
        <p:nvSpPr>
          <p:cNvPr id="4" name="Slide Number Placeholder 3"/>
          <p:cNvSpPr>
            <a:spLocks noGrp="1"/>
          </p:cNvSpPr>
          <p:nvPr>
            <p:ph type="sldNum" sz="quarter" idx="10"/>
          </p:nvPr>
        </p:nvSpPr>
        <p:spPr/>
        <p:txBody>
          <a:bodyPr/>
          <a:lstStyle/>
          <a:p>
            <a:fld id="{E213E5CE-A15F-4D9B-B042-FAE6F4233452}" type="slidenum">
              <a:rPr lang="en-US" smtClean="0"/>
              <a:t>5</a:t>
            </a:fld>
            <a:endParaRPr lang="en-US"/>
          </a:p>
        </p:txBody>
      </p:sp>
    </p:spTree>
    <p:extLst>
      <p:ext uri="{BB962C8B-B14F-4D97-AF65-F5344CB8AC3E}">
        <p14:creationId xmlns:p14="http://schemas.microsoft.com/office/powerpoint/2010/main" val="1293865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343400"/>
            <a:ext cx="5486344" cy="4114856"/>
          </a:xfrm>
          <a:prstGeom prst="rect">
            <a:avLst/>
          </a:prstGeom>
          <a:noFill/>
          <a:ln>
            <a:noFill/>
          </a:ln>
        </p:spPr>
        <p:txBody>
          <a:bodyPr lIns="91398" tIns="45687" rIns="91398" bIns="45687" anchor="t" anchorCtr="0">
            <a:noAutofit/>
          </a:bodyPr>
          <a:lstStyle/>
          <a:p>
            <a:pPr lvl="0" rtl="0">
              <a:buNone/>
            </a:pPr>
            <a:r>
              <a:rPr lang="en-US"/>
              <a:t>We would again return to the core...</a:t>
            </a:r>
          </a:p>
        </p:txBody>
      </p:sp>
      <p:sp>
        <p:nvSpPr>
          <p:cNvPr id="154" name="Shape 154"/>
          <p:cNvSpPr txBox="1">
            <a:spLocks noGrp="1"/>
          </p:cNvSpPr>
          <p:nvPr>
            <p:ph type="sldNum" idx="12"/>
          </p:nvPr>
        </p:nvSpPr>
        <p:spPr>
          <a:xfrm>
            <a:off x="3884613" y="8685214"/>
            <a:ext cx="2971687" cy="457142"/>
          </a:xfrm>
          <a:prstGeom prst="rect">
            <a:avLst/>
          </a:prstGeom>
          <a:noFill/>
          <a:ln>
            <a:noFill/>
          </a:ln>
        </p:spPr>
        <p:txBody>
          <a:bodyPr lIns="91398" tIns="45687" rIns="91398" bIns="45687" anchor="b" anchorCtr="0">
            <a:noAutofit/>
          </a:bodyPr>
          <a:lstStyle/>
          <a:p>
            <a:pPr>
              <a:buSzPct val="25000"/>
            </a:pPr>
            <a:r>
              <a:rPr lang="en-US"/>
              <a:t> </a:t>
            </a:r>
          </a:p>
        </p:txBody>
      </p:sp>
      <p:sp>
        <p:nvSpPr>
          <p:cNvPr id="155" name="Shape 155"/>
          <p:cNvSpPr txBox="1">
            <a:spLocks noGrp="1"/>
          </p:cNvSpPr>
          <p:nvPr>
            <p:ph type="dt" idx="10"/>
          </p:nvPr>
        </p:nvSpPr>
        <p:spPr>
          <a:xfrm>
            <a:off x="3884613" y="0"/>
            <a:ext cx="2971687" cy="457142"/>
          </a:xfrm>
          <a:prstGeom prst="rect">
            <a:avLst/>
          </a:prstGeom>
          <a:noFill/>
          <a:ln>
            <a:noFill/>
          </a:ln>
        </p:spPr>
        <p:txBody>
          <a:bodyPr lIns="91398" tIns="45687" rIns="91398" bIns="45687" anchor="t" anchorCtr="0">
            <a:noAutofit/>
          </a:bodyPr>
          <a:lstStyle/>
          <a:p>
            <a:pPr>
              <a:buSzPct val="25000"/>
            </a:pPr>
            <a:r>
              <a:rPr lang="en-US" sz="1100"/>
              <a:t>6/26/2013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78719" y="684893"/>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1" y="4343400"/>
            <a:ext cx="5486399" cy="4114799"/>
          </a:xfrm>
          <a:prstGeom prst="rect">
            <a:avLst/>
          </a:prstGeom>
          <a:noFill/>
          <a:ln>
            <a:noFill/>
          </a:ln>
        </p:spPr>
        <p:txBody>
          <a:bodyPr lIns="91398" tIns="45687" rIns="91398" bIns="45687" anchor="t" anchorCtr="0">
            <a:noAutofit/>
          </a:bodyPr>
          <a:lstStyle/>
          <a:p>
            <a:pPr lvl="0" rtl="0">
              <a:buNone/>
            </a:pPr>
            <a:r>
              <a:rPr lang="en-US" sz="1700"/>
              <a:t>And then another fun, quick experiment: </a:t>
            </a:r>
          </a:p>
          <a:p>
            <a:endParaRPr lang="en-US" sz="1700"/>
          </a:p>
          <a:p>
            <a:pPr>
              <a:buNone/>
            </a:pPr>
            <a:r>
              <a:rPr lang="en-US" sz="1700"/>
              <a:t>Ask everyone to close their eyes and try to count off seconds in their head (1-mississippi, 2-mississipi, etc) while you run a timer for exactly XXX seconds. Then everyone reports how high they had counted by the time the buzzer sounded. </a:t>
            </a:r>
          </a:p>
          <a:p>
            <a:pPr>
              <a:buNone/>
            </a:pPr>
            <a:r>
              <a:rPr lang="en-US" sz="1700"/>
              <a:t>Plot the data – can you guess what was the exact XXX seconds?  Could use it to compare results for caffeinated people vs. non-caf., etx. </a:t>
            </a:r>
            <a:br>
              <a:rPr lang="en-US" sz="1700"/>
            </a:br>
            <a:r>
              <a:rPr lang="en-US" sz="1700"/>
              <a:t>Could then repeat it and see if people get more accurate the 2nd time.</a:t>
            </a:r>
          </a:p>
        </p:txBody>
      </p:sp>
      <p:sp>
        <p:nvSpPr>
          <p:cNvPr id="163" name="Shape 163"/>
          <p:cNvSpPr txBox="1">
            <a:spLocks noGrp="1"/>
          </p:cNvSpPr>
          <p:nvPr>
            <p:ph type="sldNum" idx="12"/>
          </p:nvPr>
        </p:nvSpPr>
        <p:spPr>
          <a:xfrm>
            <a:off x="3884613" y="8685214"/>
            <a:ext cx="2971800" cy="457199"/>
          </a:xfrm>
          <a:prstGeom prst="rect">
            <a:avLst/>
          </a:prstGeom>
          <a:noFill/>
          <a:ln>
            <a:noFill/>
          </a:ln>
        </p:spPr>
        <p:txBody>
          <a:bodyPr lIns="91398" tIns="45687" rIns="91398" bIns="45687" anchor="b" anchorCtr="0">
            <a:noAutofit/>
          </a:bodyPr>
          <a:lstStyle/>
          <a:p>
            <a:pPr>
              <a:buSzPct val="25000"/>
            </a:pPr>
            <a:r>
              <a:rPr lang="en-US"/>
              <a:t> </a:t>
            </a:r>
          </a:p>
        </p:txBody>
      </p:sp>
      <p:sp>
        <p:nvSpPr>
          <p:cNvPr id="164" name="Shape 164"/>
          <p:cNvSpPr txBox="1">
            <a:spLocks noGrp="1"/>
          </p:cNvSpPr>
          <p:nvPr>
            <p:ph type="dt" idx="10"/>
          </p:nvPr>
        </p:nvSpPr>
        <p:spPr>
          <a:xfrm>
            <a:off x="3884613" y="1"/>
            <a:ext cx="2971800" cy="457199"/>
          </a:xfrm>
          <a:prstGeom prst="rect">
            <a:avLst/>
          </a:prstGeom>
          <a:noFill/>
          <a:ln>
            <a:noFill/>
          </a:ln>
        </p:spPr>
        <p:txBody>
          <a:bodyPr lIns="91398" tIns="45687" rIns="91398" bIns="45687" anchor="t" anchorCtr="0">
            <a:noAutofit/>
          </a:bodyPr>
          <a:lstStyle/>
          <a:p>
            <a:pPr>
              <a:buSzPct val="25000"/>
            </a:pPr>
            <a:r>
              <a:rPr lang="en-US" sz="1100"/>
              <a:t>6/26/2013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78719" y="684893"/>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1" name="Shape 171"/>
          <p:cNvSpPr txBox="1">
            <a:spLocks noGrp="1"/>
          </p:cNvSpPr>
          <p:nvPr>
            <p:ph type="body" idx="1"/>
          </p:nvPr>
        </p:nvSpPr>
        <p:spPr>
          <a:xfrm>
            <a:off x="685801" y="4343400"/>
            <a:ext cx="5486399" cy="4114799"/>
          </a:xfrm>
          <a:prstGeom prst="rect">
            <a:avLst/>
          </a:prstGeom>
          <a:noFill/>
          <a:ln>
            <a:noFill/>
          </a:ln>
        </p:spPr>
        <p:txBody>
          <a:bodyPr lIns="91398" tIns="45687" rIns="91398" bIns="45687" anchor="t" anchorCtr="0">
            <a:noAutofit/>
          </a:bodyPr>
          <a:lstStyle/>
          <a:p>
            <a:pPr>
              <a:buSzPct val="25000"/>
            </a:pPr>
            <a:r>
              <a:rPr lang="en-US" sz="1700"/>
              <a:t>Plot the data – can you guess what was the exact XXX seconds? </a:t>
            </a:r>
          </a:p>
          <a:p>
            <a:pPr>
              <a:buSzPct val="25000"/>
            </a:pPr>
            <a:r>
              <a:rPr lang="en-US" sz="1700"/>
              <a:t>Would you be comfortable estimating the actual time?</a:t>
            </a:r>
          </a:p>
          <a:p>
            <a:pPr lvl="0" rtl="0">
              <a:buNone/>
            </a:pPr>
            <a:r>
              <a:rPr lang="en-US" sz="1700"/>
              <a:t>Tell them the actual time (draw it on graph)</a:t>
            </a:r>
          </a:p>
          <a:p>
            <a:endParaRPr lang="en-US" sz="1700"/>
          </a:p>
          <a:p>
            <a:pPr lvl="0" rtl="0">
              <a:buNone/>
            </a:pPr>
            <a:r>
              <a:rPr lang="en-US" sz="1700"/>
              <a:t>This revealed that informal inference was fairly natural to do once a graph was presented - “Oh, most observations are clustered around 21 seconds, so that must be right, even though I counted to 28…” </a:t>
            </a:r>
          </a:p>
          <a:p>
            <a:pPr lvl="0" rtl="0">
              <a:buNone/>
            </a:pPr>
            <a:r>
              <a:rPr lang="en-US" sz="1700"/>
              <a:t>But we still have some preconceived notions that stand in the way: “They wouldn’t choose 21 seconds, because that’s not a nice, “round” number,” or “I counted to 28 and I really think I’m right, even though there seems to be evidence to the contrary.”</a:t>
            </a:r>
          </a:p>
          <a:p>
            <a:endParaRPr lang="en-US" sz="1700"/>
          </a:p>
          <a:p>
            <a:pPr>
              <a:buNone/>
            </a:pPr>
            <a:r>
              <a:rPr lang="en-US" sz="1700"/>
              <a:t>Estimate bias in our ability to tell time</a:t>
            </a:r>
          </a:p>
          <a:p>
            <a:pPr>
              <a:buNone/>
            </a:pPr>
            <a:r>
              <a:rPr lang="en-US" sz="1700"/>
              <a:t>Will come back to this data later.</a:t>
            </a:r>
          </a:p>
        </p:txBody>
      </p:sp>
      <p:sp>
        <p:nvSpPr>
          <p:cNvPr id="172" name="Shape 172"/>
          <p:cNvSpPr txBox="1">
            <a:spLocks noGrp="1"/>
          </p:cNvSpPr>
          <p:nvPr>
            <p:ph type="sldNum" idx="12"/>
          </p:nvPr>
        </p:nvSpPr>
        <p:spPr>
          <a:xfrm>
            <a:off x="3884613" y="8685214"/>
            <a:ext cx="2971800" cy="457199"/>
          </a:xfrm>
          <a:prstGeom prst="rect">
            <a:avLst/>
          </a:prstGeom>
          <a:noFill/>
          <a:ln>
            <a:noFill/>
          </a:ln>
        </p:spPr>
        <p:txBody>
          <a:bodyPr lIns="91398" tIns="45687" rIns="91398" bIns="45687" anchor="b" anchorCtr="0">
            <a:noAutofit/>
          </a:bodyPr>
          <a:lstStyle/>
          <a:p>
            <a:pPr>
              <a:buSzPct val="25000"/>
            </a:pPr>
            <a:r>
              <a:rPr lang="en-US"/>
              <a:t> </a:t>
            </a:r>
          </a:p>
        </p:txBody>
      </p:sp>
      <p:sp>
        <p:nvSpPr>
          <p:cNvPr id="173" name="Shape 173"/>
          <p:cNvSpPr txBox="1">
            <a:spLocks noGrp="1"/>
          </p:cNvSpPr>
          <p:nvPr>
            <p:ph type="dt" idx="10"/>
          </p:nvPr>
        </p:nvSpPr>
        <p:spPr>
          <a:xfrm>
            <a:off x="3884613" y="1"/>
            <a:ext cx="2971800" cy="457199"/>
          </a:xfrm>
          <a:prstGeom prst="rect">
            <a:avLst/>
          </a:prstGeom>
          <a:noFill/>
          <a:ln>
            <a:noFill/>
          </a:ln>
        </p:spPr>
        <p:txBody>
          <a:bodyPr lIns="91398" tIns="45687" rIns="91398" bIns="45687" anchor="t" anchorCtr="0">
            <a:noAutofit/>
          </a:bodyPr>
          <a:lstStyle/>
          <a:p>
            <a:pPr>
              <a:buSzPct val="25000"/>
            </a:pPr>
            <a:r>
              <a:rPr lang="en-US" sz="1100"/>
              <a:t>6/26/2013</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061">
              <a:defRPr/>
            </a:pPr>
            <a:r>
              <a:rPr lang="en-US" b="1" dirty="0"/>
              <a:t>Could use it to compare results for caffeinated people vs. non-</a:t>
            </a:r>
            <a:r>
              <a:rPr lang="en-US" b="1" dirty="0" err="1"/>
              <a:t>caf</a:t>
            </a:r>
            <a:r>
              <a:rPr lang="en-US" b="1" dirty="0"/>
              <a:t>., etc. </a:t>
            </a:r>
            <a:br>
              <a:rPr lang="en-US" b="1" dirty="0"/>
            </a:br>
            <a:r>
              <a:rPr lang="en-US" b="1" dirty="0"/>
              <a:t>Could then repeat it and see if people get more accurate the 2nd time.</a:t>
            </a:r>
            <a:endParaRPr lang="en-US" b="1" dirty="0" smtClean="0"/>
          </a:p>
        </p:txBody>
      </p:sp>
      <p:sp>
        <p:nvSpPr>
          <p:cNvPr id="4" name="Slide Number Placeholder 3"/>
          <p:cNvSpPr>
            <a:spLocks noGrp="1"/>
          </p:cNvSpPr>
          <p:nvPr>
            <p:ph type="sldNum" sz="quarter" idx="10"/>
          </p:nvPr>
        </p:nvSpPr>
        <p:spPr/>
        <p:txBody>
          <a:bodyPr/>
          <a:lstStyle/>
          <a:p>
            <a:fld id="{FA2BCB4D-990F-43DD-96C9-855A9267CF62}" type="slidenum">
              <a:rPr lang="en-US" smtClean="0"/>
              <a:t>19</a:t>
            </a:fld>
            <a:endParaRPr lang="en-US"/>
          </a:p>
        </p:txBody>
      </p:sp>
      <p:sp>
        <p:nvSpPr>
          <p:cNvPr id="5" name="Date Placeholder 4"/>
          <p:cNvSpPr>
            <a:spLocks noGrp="1"/>
          </p:cNvSpPr>
          <p:nvPr>
            <p:ph type="dt" idx="11"/>
          </p:nvPr>
        </p:nvSpPr>
        <p:spPr/>
        <p:txBody>
          <a:bodyPr/>
          <a:lstStyle/>
          <a:p>
            <a:r>
              <a:rPr lang="en-US" smtClean="0"/>
              <a:t>6/26/2013</a:t>
            </a:r>
            <a:endParaRPr lang="en-US"/>
          </a:p>
        </p:txBody>
      </p:sp>
    </p:spTree>
    <p:extLst>
      <p:ext uri="{BB962C8B-B14F-4D97-AF65-F5344CB8AC3E}">
        <p14:creationId xmlns:p14="http://schemas.microsoft.com/office/powerpoint/2010/main" val="2931093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344" cy="4114856"/>
          </a:xfrm>
          <a:prstGeom prst="rect">
            <a:avLst/>
          </a:prstGeom>
        </p:spPr>
        <p:txBody>
          <a:bodyPr lIns="86479" tIns="86479" rIns="86479" bIns="86479" anchor="ctr" anchorCtr="0">
            <a:noAutofit/>
          </a:bodyPr>
          <a:lstStyle/>
          <a:p>
            <a:endParaRPr dirty="0"/>
          </a:p>
        </p:txBody>
      </p:sp>
      <p:sp>
        <p:nvSpPr>
          <p:cNvPr id="179" name="Shape 179"/>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44" cy="4114856"/>
          </a:xfrm>
          <a:prstGeom prst="rect">
            <a:avLst/>
          </a:prstGeom>
          <a:noFill/>
          <a:ln>
            <a:noFill/>
          </a:ln>
        </p:spPr>
        <p:txBody>
          <a:bodyPr lIns="91752" tIns="45876" rIns="91752" bIns="45876" anchor="t" anchorCtr="0">
            <a:noAutofit/>
          </a:bodyPr>
          <a:lstStyle/>
          <a:p>
            <a:pPr lvl="0" rtl="0">
              <a:buNone/>
            </a:pPr>
            <a:r>
              <a:rPr lang="en-US" sz="1800" dirty="0"/>
              <a:t>Another example that many students find both surprising and informative. This one generated a lot of great discussion among attendees! </a:t>
            </a:r>
          </a:p>
          <a:p>
            <a:endParaRPr lang="en-US" sz="1800" dirty="0"/>
          </a:p>
          <a:p>
            <a:pPr lvl="0" rtl="0">
              <a:buNone/>
            </a:pPr>
            <a:r>
              <a:rPr lang="en-US" sz="1800" dirty="0"/>
              <a:t>All have the same correlation coefficient! (.82)</a:t>
            </a:r>
          </a:p>
        </p:txBody>
      </p:sp>
      <p:sp>
        <p:nvSpPr>
          <p:cNvPr id="224" name="Shape 224"/>
          <p:cNvSpPr txBox="1">
            <a:spLocks noGrp="1"/>
          </p:cNvSpPr>
          <p:nvPr>
            <p:ph type="sldNum" idx="12"/>
          </p:nvPr>
        </p:nvSpPr>
        <p:spPr>
          <a:xfrm>
            <a:off x="3884613" y="8685214"/>
            <a:ext cx="2971687" cy="457142"/>
          </a:xfrm>
          <a:prstGeom prst="rect">
            <a:avLst/>
          </a:prstGeom>
          <a:noFill/>
          <a:ln>
            <a:noFill/>
          </a:ln>
        </p:spPr>
        <p:txBody>
          <a:bodyPr lIns="91752" tIns="45876" rIns="91752" bIns="45876" anchor="b" anchorCtr="0">
            <a:noAutofit/>
          </a:bodyPr>
          <a:lstStyle/>
          <a:p>
            <a:pPr>
              <a:buSzPct val="25000"/>
            </a:pPr>
            <a:r>
              <a:rPr 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44" cy="4114856"/>
          </a:xfrm>
          <a:prstGeom prst="rect">
            <a:avLst/>
          </a:prstGeom>
        </p:spPr>
        <p:txBody>
          <a:bodyPr lIns="86479" tIns="86479" rIns="86479" bIns="86479" anchor="ctr" anchorCtr="0">
            <a:noAutofit/>
          </a:bodyPr>
          <a:lstStyle/>
          <a:p>
            <a:pPr>
              <a:buNone/>
            </a:pPr>
            <a:r>
              <a:rPr lang="en-US" dirty="0"/>
              <a:t>We went over some conclusions that were made based on regression results and correlation, then discussed what was wrong with the conclusions. These included lurking variables. Again, attendees enjoyed discussing the conclusions and trying to identify what the lurking variable might be, based on </a:t>
            </a:r>
            <a:r>
              <a:rPr lang="en-US" dirty="0" smtClean="0"/>
              <a:t>background </a:t>
            </a:r>
            <a:r>
              <a:rPr lang="en-US" dirty="0"/>
              <a:t>knowledge. This was helpful in thinking about statistics as a tool for research, and not a bunch of ideas that exist in a vacuum. </a:t>
            </a:r>
            <a:endParaRPr lang="en-US" dirty="0" smtClean="0"/>
          </a:p>
        </p:txBody>
      </p:sp>
      <p:sp>
        <p:nvSpPr>
          <p:cNvPr id="230" name="Shape 230"/>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343400"/>
            <a:ext cx="5486344" cy="4114856"/>
          </a:xfrm>
          <a:prstGeom prst="rect">
            <a:avLst/>
          </a:prstGeom>
          <a:noFill/>
          <a:ln>
            <a:noFill/>
          </a:ln>
        </p:spPr>
        <p:txBody>
          <a:bodyPr lIns="91752" tIns="45876" rIns="91752" bIns="45876" anchor="t" anchorCtr="0">
            <a:noAutofit/>
          </a:bodyPr>
          <a:lstStyle/>
          <a:p>
            <a:pPr lvl="0" rtl="0">
              <a:buNone/>
            </a:pPr>
            <a:r>
              <a:rPr lang="en-US" dirty="0"/>
              <a:t>We also did true/false regression model conclusions that covered interpretation concepts such as “correlation does not imply causation” and avoiding making too strong of a </a:t>
            </a:r>
            <a:r>
              <a:rPr lang="en-US" dirty="0" smtClean="0"/>
              <a:t>statement </a:t>
            </a:r>
            <a:r>
              <a:rPr lang="en-US" dirty="0"/>
              <a:t>‘ ideas like “on average” are important - statistics aren’t deterministic</a:t>
            </a:r>
            <a:r>
              <a:rPr lang="en-US" dirty="0" smtClean="0"/>
              <a:t>!</a:t>
            </a:r>
          </a:p>
          <a:p>
            <a:pPr lvl="0" rtl="0">
              <a:buNone/>
            </a:pPr>
            <a:endParaRPr lang="en-US" dirty="0" smtClean="0"/>
          </a:p>
          <a:p>
            <a:pPr lvl="0" rtl="0">
              <a:buNone/>
            </a:pPr>
            <a:endParaRPr lang="en-US" dirty="0"/>
          </a:p>
        </p:txBody>
      </p:sp>
      <p:sp>
        <p:nvSpPr>
          <p:cNvPr id="243" name="Shape 243"/>
          <p:cNvSpPr txBox="1">
            <a:spLocks noGrp="1"/>
          </p:cNvSpPr>
          <p:nvPr>
            <p:ph type="sldNum" idx="12"/>
          </p:nvPr>
        </p:nvSpPr>
        <p:spPr>
          <a:xfrm>
            <a:off x="3884613" y="8685214"/>
            <a:ext cx="2971687" cy="457142"/>
          </a:xfrm>
          <a:prstGeom prst="rect">
            <a:avLst/>
          </a:prstGeom>
          <a:noFill/>
          <a:ln>
            <a:noFill/>
          </a:ln>
        </p:spPr>
        <p:txBody>
          <a:bodyPr lIns="91752" tIns="45876" rIns="91752" bIns="45876" anchor="b" anchorCtr="0">
            <a:noAutofit/>
          </a:bodyPr>
          <a:lstStyle/>
          <a:p>
            <a:pPr>
              <a:buSzPct val="25000"/>
            </a:pPr>
            <a:r>
              <a:rPr lang="en-US"/>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685800" y="4343400"/>
            <a:ext cx="5486344" cy="4114856"/>
          </a:xfrm>
          <a:prstGeom prst="rect">
            <a:avLst/>
          </a:prstGeom>
        </p:spPr>
        <p:txBody>
          <a:bodyPr lIns="86479" tIns="86479" rIns="86479" bIns="86479" anchor="ctr" anchorCtr="0">
            <a:noAutofit/>
          </a:bodyPr>
          <a:lstStyle/>
          <a:p>
            <a:pPr>
              <a:buNone/>
            </a:pPr>
            <a:r>
              <a:rPr lang="en-US" dirty="0"/>
              <a:t>We allowed groups to pick a hands-on activity and present their findings to everyone. They covered many of the core standards, such as informal inference and fit. </a:t>
            </a:r>
            <a:endParaRPr lang="en-US" dirty="0" smtClean="0"/>
          </a:p>
          <a:p>
            <a:pPr>
              <a:buNone/>
            </a:pPr>
            <a:endParaRPr lang="en-US" dirty="0" smtClean="0"/>
          </a:p>
          <a:p>
            <a:pPr>
              <a:buNone/>
            </a:pPr>
            <a:r>
              <a:rPr lang="en-US" b="1" dirty="0" smtClean="0"/>
              <a:t>Nice to show all activities in the list but make one bigger/colored</a:t>
            </a:r>
            <a:r>
              <a:rPr lang="en-US" b="1" baseline="0" dirty="0" smtClean="0"/>
              <a:t> font and only carry that one through a just a little more detail (or here you might not really talk about these at all, just mention they were great and got </a:t>
            </a:r>
            <a:r>
              <a:rPr lang="en-US" b="1" baseline="0" smtClean="0"/>
              <a:t>group moving</a:t>
            </a:r>
            <a:endParaRPr lang="en-US" b="1" baseline="0" dirty="0" smtClean="0"/>
          </a:p>
        </p:txBody>
      </p:sp>
      <p:sp>
        <p:nvSpPr>
          <p:cNvPr id="255" name="Shape 255"/>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78719" y="684893"/>
            <a:ext cx="4500563"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344" cy="4114856"/>
          </a:xfrm>
          <a:prstGeom prst="rect">
            <a:avLst/>
          </a:prstGeom>
        </p:spPr>
        <p:txBody>
          <a:bodyPr lIns="86479" tIns="86479" rIns="86479" bIns="86479" anchor="ctr" anchorCtr="0">
            <a:noAutofit/>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78719" y="684893"/>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1" y="4343400"/>
            <a:ext cx="5486399" cy="4114799"/>
          </a:xfrm>
          <a:prstGeom prst="rect">
            <a:avLst/>
          </a:prstGeom>
          <a:noFill/>
          <a:ln>
            <a:noFill/>
          </a:ln>
        </p:spPr>
        <p:txBody>
          <a:bodyPr lIns="91398" tIns="45687" rIns="91398" bIns="45687" anchor="t" anchorCtr="0">
            <a:noAutofit/>
          </a:bodyPr>
          <a:lstStyle/>
          <a:p>
            <a:r>
              <a:rPr lang="en-US" dirty="0" smtClean="0"/>
              <a:t>I</a:t>
            </a:r>
            <a:r>
              <a:rPr lang="en-US" baseline="0" dirty="0" smtClean="0"/>
              <a:t> think your Day 1 slides are a good set (1 – 11)</a:t>
            </a:r>
          </a:p>
          <a:p>
            <a:endParaRPr dirty="0"/>
          </a:p>
        </p:txBody>
      </p:sp>
      <p:sp>
        <p:nvSpPr>
          <p:cNvPr id="89" name="Shape 89"/>
          <p:cNvSpPr txBox="1">
            <a:spLocks noGrp="1"/>
          </p:cNvSpPr>
          <p:nvPr>
            <p:ph type="sldNum" idx="12"/>
          </p:nvPr>
        </p:nvSpPr>
        <p:spPr>
          <a:xfrm>
            <a:off x="3884613" y="8685214"/>
            <a:ext cx="2971800" cy="457199"/>
          </a:xfrm>
          <a:prstGeom prst="rect">
            <a:avLst/>
          </a:prstGeom>
          <a:noFill/>
          <a:ln>
            <a:noFill/>
          </a:ln>
        </p:spPr>
        <p:txBody>
          <a:bodyPr lIns="91398" tIns="45687" rIns="91398" bIns="45687" anchor="b" anchorCtr="0">
            <a:noAutofit/>
          </a:bodyPr>
          <a:lstStyle/>
          <a:p>
            <a:pPr>
              <a:buSzPct val="25000"/>
            </a:pPr>
            <a:r>
              <a:rPr lang="en-US"/>
              <a:t> </a:t>
            </a:r>
          </a:p>
        </p:txBody>
      </p:sp>
      <p:sp>
        <p:nvSpPr>
          <p:cNvPr id="90" name="Shape 90"/>
          <p:cNvSpPr txBox="1">
            <a:spLocks noGrp="1"/>
          </p:cNvSpPr>
          <p:nvPr>
            <p:ph type="dt" idx="10"/>
          </p:nvPr>
        </p:nvSpPr>
        <p:spPr>
          <a:xfrm>
            <a:off x="3884613" y="1"/>
            <a:ext cx="2971800" cy="457199"/>
          </a:xfrm>
          <a:prstGeom prst="rect">
            <a:avLst/>
          </a:prstGeom>
          <a:noFill/>
          <a:ln>
            <a:noFill/>
          </a:ln>
        </p:spPr>
        <p:txBody>
          <a:bodyPr lIns="91398" tIns="45687" rIns="91398" bIns="45687" anchor="t" anchorCtr="0">
            <a:noAutofit/>
          </a:bodyPr>
          <a:lstStyle/>
          <a:p>
            <a:pPr>
              <a:buSzPct val="25000"/>
            </a:pPr>
            <a:r>
              <a:rPr lang="en-US" sz="1100"/>
              <a:t>6/26/2013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44" cy="4114856"/>
          </a:xfrm>
          <a:prstGeom prst="rect">
            <a:avLst/>
          </a:prstGeom>
          <a:noFill/>
          <a:ln>
            <a:noFill/>
          </a:ln>
        </p:spPr>
        <p:txBody>
          <a:bodyPr lIns="91752" tIns="45876" rIns="91752" bIns="45876" anchor="t" anchorCtr="0">
            <a:noAutofit/>
          </a:bodyPr>
          <a:lstStyle/>
          <a:p>
            <a:pPr lvl="0" rtl="0">
              <a:buNone/>
            </a:pPr>
            <a:r>
              <a:rPr lang="en-US" sz="1800" dirty="0"/>
              <a:t>In this activity, we involved something tangible - dry spaghetti - to emphasize the idea of (linear) informal fit. Next, we present some of the common ideas students have for what a best-fit line should be, and then we try to diagnose some student responses for this data.</a:t>
            </a:r>
          </a:p>
          <a:p>
            <a:endParaRPr lang="en-US" sz="1800" dirty="0"/>
          </a:p>
          <a:p>
            <a:pPr lvl="0" rtl="0">
              <a:buNone/>
            </a:pPr>
            <a:r>
              <a:rPr lang="en-US" sz="1800" dirty="0"/>
              <a:t>Advice about not breaking spaghetti came from the NSA balloon drop activity, “Take A Breath”:</a:t>
            </a:r>
          </a:p>
          <a:p>
            <a:pPr lvl="0" rtl="0">
              <a:buNone/>
            </a:pPr>
            <a:r>
              <a:rPr lang="en-US" sz="1800" u="sng" dirty="0">
                <a:solidFill>
                  <a:schemeClr val="hlink"/>
                </a:solidFill>
                <a:hlinkClick r:id="rId3"/>
              </a:rPr>
              <a:t>http://www.nsa.gov/academia/_files/collected_learning/high_school/statistics/take_a_breath.pdf</a:t>
            </a:r>
          </a:p>
        </p:txBody>
      </p:sp>
      <p:sp>
        <p:nvSpPr>
          <p:cNvPr id="187" name="Shape 187"/>
          <p:cNvSpPr txBox="1">
            <a:spLocks noGrp="1"/>
          </p:cNvSpPr>
          <p:nvPr>
            <p:ph type="sldNum" idx="12"/>
          </p:nvPr>
        </p:nvSpPr>
        <p:spPr>
          <a:xfrm>
            <a:off x="3884613" y="8685214"/>
            <a:ext cx="2971687" cy="457142"/>
          </a:xfrm>
          <a:prstGeom prst="rect">
            <a:avLst/>
          </a:prstGeom>
          <a:noFill/>
          <a:ln>
            <a:noFill/>
          </a:ln>
        </p:spPr>
        <p:txBody>
          <a:bodyPr lIns="91752" tIns="45876" rIns="91752" bIns="45876" anchor="b" anchorCtr="0">
            <a:noAutofit/>
          </a:bodyPr>
          <a:lstStyle/>
          <a:p>
            <a:pPr>
              <a:buSzPct val="25000"/>
            </a:pPr>
            <a:r>
              <a:rPr lang="en-US"/>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4343400"/>
            <a:ext cx="5486344" cy="4114856"/>
          </a:xfrm>
          <a:prstGeom prst="rect">
            <a:avLst/>
          </a:prstGeom>
        </p:spPr>
        <p:txBody>
          <a:bodyPr lIns="86479" tIns="86479" rIns="86479" bIns="86479" anchor="ctr" anchorCtr="0">
            <a:noAutofit/>
          </a:bodyPr>
          <a:lstStyle/>
          <a:p>
            <a:pPr lvl="0" rtl="0">
              <a:buNone/>
            </a:pPr>
            <a:r>
              <a:rPr lang="en-US"/>
              <a:t>We also presented examples of common student ideas/mistakes for fitting a line to data.</a:t>
            </a:r>
          </a:p>
        </p:txBody>
      </p:sp>
      <p:sp>
        <p:nvSpPr>
          <p:cNvPr id="193" name="Shape 193"/>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344" cy="4114856"/>
          </a:xfrm>
          <a:prstGeom prst="rect">
            <a:avLst/>
          </a:prstGeom>
        </p:spPr>
        <p:txBody>
          <a:bodyPr lIns="86479" tIns="86479" rIns="86479" bIns="86479" anchor="ctr" anchorCtr="0">
            <a:noAutofit/>
          </a:bodyPr>
          <a:lstStyle/>
          <a:p>
            <a:pPr lvl="0" rtl="0">
              <a:buNone/>
            </a:pPr>
            <a:r>
              <a:rPr lang="en-US"/>
              <a:t>Again, common questions and misconceptions are great to anticipate, and sometimes it’s hard to know what students are thinking based on the work they turn in, so we tried to “troubleshoot” some example student works.</a:t>
            </a:r>
          </a:p>
        </p:txBody>
      </p:sp>
      <p:sp>
        <p:nvSpPr>
          <p:cNvPr id="307" name="Shape 307"/>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685800" y="4343400"/>
            <a:ext cx="5486344" cy="4114856"/>
          </a:xfrm>
          <a:prstGeom prst="rect">
            <a:avLst/>
          </a:prstGeom>
        </p:spPr>
        <p:txBody>
          <a:bodyPr lIns="86479" tIns="86479" rIns="86479" bIns="86479" anchor="ctr" anchorCtr="0">
            <a:noAutofit/>
          </a:bodyPr>
          <a:lstStyle/>
          <a:p>
            <a:endParaRPr/>
          </a:p>
        </p:txBody>
      </p:sp>
      <p:sp>
        <p:nvSpPr>
          <p:cNvPr id="321" name="Shape 321"/>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343400"/>
            <a:ext cx="5486344" cy="4114856"/>
          </a:xfrm>
          <a:prstGeom prst="rect">
            <a:avLst/>
          </a:prstGeom>
        </p:spPr>
        <p:txBody>
          <a:bodyPr lIns="86479" tIns="86479" rIns="86479" bIns="86479" anchor="ctr" anchorCtr="0">
            <a:noAutofit/>
          </a:bodyPr>
          <a:lstStyle/>
          <a:p>
            <a:endParaRPr/>
          </a:p>
        </p:txBody>
      </p:sp>
      <p:sp>
        <p:nvSpPr>
          <p:cNvPr id="335" name="Shape 335"/>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343400"/>
            <a:ext cx="5486344" cy="4114856"/>
          </a:xfrm>
          <a:prstGeom prst="rect">
            <a:avLst/>
          </a:prstGeom>
        </p:spPr>
        <p:txBody>
          <a:bodyPr lIns="86479" tIns="86479" rIns="86479" bIns="86479" anchor="ctr" anchorCtr="0">
            <a:noAutofit/>
          </a:bodyPr>
          <a:lstStyle/>
          <a:p>
            <a:endParaRPr/>
          </a:p>
        </p:txBody>
      </p:sp>
      <p:sp>
        <p:nvSpPr>
          <p:cNvPr id="349" name="Shape 349"/>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685800" y="4343400"/>
            <a:ext cx="5486344" cy="4114856"/>
          </a:xfrm>
          <a:prstGeom prst="rect">
            <a:avLst/>
          </a:prstGeom>
        </p:spPr>
        <p:txBody>
          <a:bodyPr lIns="86479" tIns="86479" rIns="86479" bIns="86479" anchor="ctr" anchorCtr="0">
            <a:noAutofit/>
          </a:bodyPr>
          <a:lstStyle/>
          <a:p>
            <a:endParaRPr/>
          </a:p>
        </p:txBody>
      </p:sp>
      <p:sp>
        <p:nvSpPr>
          <p:cNvPr id="362" name="Shape 362"/>
          <p:cNvSpPr>
            <a:spLocks noGrp="1" noRot="1" noChangeAspect="1"/>
          </p:cNvSpPr>
          <p:nvPr>
            <p:ph type="sldImg" idx="2"/>
          </p:nvPr>
        </p:nvSpPr>
        <p:spPr>
          <a:xfrm>
            <a:off x="1178719" y="686405"/>
            <a:ext cx="4500563"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344" cy="4114856"/>
          </a:xfrm>
          <a:prstGeom prst="rect">
            <a:avLst/>
          </a:prstGeom>
        </p:spPr>
        <p:txBody>
          <a:bodyPr lIns="86479" tIns="86479" rIns="86479" bIns="86479" anchor="ctr" anchorCtr="0">
            <a:noAutofit/>
          </a:bodyPr>
          <a:lstStyle/>
          <a:p>
            <a:endParaRPr/>
          </a:p>
        </p:txBody>
      </p:sp>
      <p:sp>
        <p:nvSpPr>
          <p:cNvPr id="375" name="Shape 375"/>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6589" y="4344025"/>
            <a:ext cx="5486344" cy="4114570"/>
          </a:xfrm>
          <a:prstGeom prst="rect">
            <a:avLst/>
          </a:prstGeom>
        </p:spPr>
        <p:txBody>
          <a:bodyPr lIns="86479" tIns="86479" rIns="86479" bIns="86479" anchor="ctr" anchorCtr="0">
            <a:noAutofit/>
          </a:bodyPr>
          <a:lstStyle/>
          <a:p>
            <a:endParaRPr b="1" dirty="0"/>
          </a:p>
        </p:txBody>
      </p:sp>
      <p:sp>
        <p:nvSpPr>
          <p:cNvPr id="393" name="Shape 393"/>
          <p:cNvSpPr>
            <a:spLocks noGrp="1" noRot="1" noChangeAspect="1"/>
          </p:cNvSpPr>
          <p:nvPr>
            <p:ph type="sldImg" idx="2"/>
          </p:nvPr>
        </p:nvSpPr>
        <p:spPr>
          <a:xfrm>
            <a:off x="1178719" y="684893"/>
            <a:ext cx="4502051"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txBox="1">
            <a:spLocks noGrp="1"/>
          </p:cNvSpPr>
          <p:nvPr>
            <p:ph type="body" idx="1"/>
          </p:nvPr>
        </p:nvSpPr>
        <p:spPr>
          <a:xfrm>
            <a:off x="686589" y="4344025"/>
            <a:ext cx="5486344" cy="4114570"/>
          </a:xfrm>
          <a:prstGeom prst="rect">
            <a:avLst/>
          </a:prstGeom>
        </p:spPr>
        <p:txBody>
          <a:bodyPr lIns="86479" tIns="86479" rIns="86479" bIns="86479" anchor="ctr" anchorCtr="0">
            <a:noAutofit/>
          </a:bodyPr>
          <a:lstStyle/>
          <a:p>
            <a:endParaRPr/>
          </a:p>
        </p:txBody>
      </p:sp>
      <p:sp>
        <p:nvSpPr>
          <p:cNvPr id="398" name="Shape 398"/>
          <p:cNvSpPr>
            <a:spLocks noGrp="1" noRot="1" noChangeAspect="1"/>
          </p:cNvSpPr>
          <p:nvPr>
            <p:ph type="sldImg" idx="2"/>
          </p:nvPr>
        </p:nvSpPr>
        <p:spPr>
          <a:xfrm>
            <a:off x="1178719" y="684893"/>
            <a:ext cx="4502051"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44" cy="4114856"/>
          </a:xfrm>
          <a:prstGeom prst="rect">
            <a:avLst/>
          </a:prstGeom>
        </p:spPr>
        <p:txBody>
          <a:bodyPr lIns="86479" tIns="86479" rIns="86479" bIns="86479" anchor="ctr"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6589" y="4344025"/>
            <a:ext cx="5486344" cy="4114570"/>
          </a:xfrm>
          <a:prstGeom prst="rect">
            <a:avLst/>
          </a:prstGeom>
        </p:spPr>
        <p:txBody>
          <a:bodyPr lIns="86479" tIns="86479" rIns="86479" bIns="86479" anchor="ctr" anchorCtr="0">
            <a:noAutofit/>
          </a:bodyPr>
          <a:lstStyle/>
          <a:p>
            <a:pPr>
              <a:buNone/>
            </a:pPr>
            <a:r>
              <a:rPr lang="en-US"/>
              <a:t>We outlined a way to think about how students should experience statistics through simulation studies: predict, try it out, figure out what they got right and wrong and why.</a:t>
            </a:r>
          </a:p>
        </p:txBody>
      </p:sp>
      <p:sp>
        <p:nvSpPr>
          <p:cNvPr id="404" name="Shape 404"/>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686589" y="4344025"/>
            <a:ext cx="5486344" cy="4114570"/>
          </a:xfrm>
          <a:prstGeom prst="rect">
            <a:avLst/>
          </a:prstGeom>
        </p:spPr>
        <p:txBody>
          <a:bodyPr lIns="86479" tIns="86479" rIns="86479" bIns="86479" anchor="ctr" anchorCtr="0">
            <a:noAutofit/>
          </a:bodyPr>
          <a:lstStyle/>
          <a:p>
            <a:pPr>
              <a:buNone/>
            </a:pPr>
            <a:r>
              <a:rPr lang="en-US"/>
              <a:t>Here’s an example activity where two groups are compared.</a:t>
            </a:r>
          </a:p>
        </p:txBody>
      </p:sp>
      <p:sp>
        <p:nvSpPr>
          <p:cNvPr id="410" name="Shape 410"/>
          <p:cNvSpPr>
            <a:spLocks noGrp="1" noRot="1" noChangeAspect="1"/>
          </p:cNvSpPr>
          <p:nvPr>
            <p:ph type="sldImg" idx="2"/>
          </p:nvPr>
        </p:nvSpPr>
        <p:spPr>
          <a:xfrm>
            <a:off x="1178719" y="684893"/>
            <a:ext cx="4502051"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6589" y="4344025"/>
            <a:ext cx="5486344" cy="4114570"/>
          </a:xfrm>
          <a:prstGeom prst="rect">
            <a:avLst/>
          </a:prstGeom>
        </p:spPr>
        <p:txBody>
          <a:bodyPr lIns="86479" tIns="86479" rIns="86479" bIns="86479" anchor="ctr" anchorCtr="0">
            <a:noAutofit/>
          </a:bodyPr>
          <a:lstStyle/>
          <a:p>
            <a:endParaRPr/>
          </a:p>
        </p:txBody>
      </p:sp>
      <p:sp>
        <p:nvSpPr>
          <p:cNvPr id="416" name="Shape 416"/>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86589" y="4344025"/>
            <a:ext cx="5486344" cy="4114570"/>
          </a:xfrm>
          <a:prstGeom prst="rect">
            <a:avLst/>
          </a:prstGeom>
        </p:spPr>
        <p:txBody>
          <a:bodyPr lIns="86479" tIns="86479" rIns="86479" bIns="86479" anchor="ctr" anchorCtr="0">
            <a:noAutofit/>
          </a:bodyPr>
          <a:lstStyle/>
          <a:p>
            <a:pPr>
              <a:buNone/>
            </a:pPr>
            <a:r>
              <a:rPr lang="en-US"/>
              <a:t>we introduced hypothesis testing informally</a:t>
            </a:r>
          </a:p>
        </p:txBody>
      </p:sp>
      <p:sp>
        <p:nvSpPr>
          <p:cNvPr id="422" name="Shape 422"/>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686589" y="4344025"/>
            <a:ext cx="5486344" cy="4114570"/>
          </a:xfrm>
          <a:prstGeom prst="rect">
            <a:avLst/>
          </a:prstGeom>
        </p:spPr>
        <p:txBody>
          <a:bodyPr lIns="86479" tIns="86479" rIns="86479" bIns="86479" anchor="ctr" anchorCtr="0">
            <a:noAutofit/>
          </a:bodyPr>
          <a:lstStyle/>
          <a:p>
            <a:pPr>
              <a:buNone/>
            </a:pPr>
            <a:r>
              <a:rPr lang="en-US"/>
              <a:t>and covered the idea that statistics aren’t definite.</a:t>
            </a:r>
          </a:p>
        </p:txBody>
      </p:sp>
      <p:sp>
        <p:nvSpPr>
          <p:cNvPr id="427" name="Shape 427"/>
          <p:cNvSpPr>
            <a:spLocks noGrp="1" noRot="1" noChangeAspect="1"/>
          </p:cNvSpPr>
          <p:nvPr>
            <p:ph type="sldImg" idx="2"/>
          </p:nvPr>
        </p:nvSpPr>
        <p:spPr>
          <a:xfrm>
            <a:off x="1178719" y="684893"/>
            <a:ext cx="4502051"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6589" y="4344025"/>
            <a:ext cx="5486344" cy="4114570"/>
          </a:xfrm>
          <a:prstGeom prst="rect">
            <a:avLst/>
          </a:prstGeom>
        </p:spPr>
        <p:txBody>
          <a:bodyPr lIns="86479" tIns="86479" rIns="86479" bIns="86479" anchor="ctr" anchorCtr="0">
            <a:noAutofit/>
          </a:bodyPr>
          <a:lstStyle/>
          <a:p>
            <a:pPr>
              <a:buNone/>
            </a:pPr>
            <a:r>
              <a:rPr lang="en-US"/>
              <a:t>and then suggested a simulation approach to answering the research question and doing the hypothesis test.</a:t>
            </a:r>
          </a:p>
        </p:txBody>
      </p:sp>
      <p:sp>
        <p:nvSpPr>
          <p:cNvPr id="433" name="Shape 433"/>
          <p:cNvSpPr>
            <a:spLocks noGrp="1" noRot="1" noChangeAspect="1"/>
          </p:cNvSpPr>
          <p:nvPr>
            <p:ph type="sldImg" idx="2"/>
          </p:nvPr>
        </p:nvSpPr>
        <p:spPr>
          <a:xfrm>
            <a:off x="1178719" y="684893"/>
            <a:ext cx="4502051"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6589" y="4344025"/>
            <a:ext cx="5486344" cy="4114570"/>
          </a:xfrm>
          <a:prstGeom prst="rect">
            <a:avLst/>
          </a:prstGeom>
        </p:spPr>
        <p:txBody>
          <a:bodyPr lIns="86479" tIns="86479" rIns="86479" bIns="86479" anchor="ctr" anchorCtr="0">
            <a:noAutofit/>
          </a:bodyPr>
          <a:lstStyle/>
          <a:p>
            <a:endParaRPr/>
          </a:p>
        </p:txBody>
      </p:sp>
      <p:sp>
        <p:nvSpPr>
          <p:cNvPr id="439" name="Shape 439"/>
          <p:cNvSpPr>
            <a:spLocks noGrp="1" noRot="1" noChangeAspect="1"/>
          </p:cNvSpPr>
          <p:nvPr>
            <p:ph type="sldImg" idx="2"/>
          </p:nvPr>
        </p:nvSpPr>
        <p:spPr>
          <a:xfrm>
            <a:off x="1178719" y="684893"/>
            <a:ext cx="4502051"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6589" y="4344025"/>
            <a:ext cx="5486344" cy="4114570"/>
          </a:xfrm>
          <a:prstGeom prst="rect">
            <a:avLst/>
          </a:prstGeom>
        </p:spPr>
        <p:txBody>
          <a:bodyPr lIns="86479" tIns="86479" rIns="86479" bIns="86479" anchor="ctr" anchorCtr="0">
            <a:noAutofit/>
          </a:bodyPr>
          <a:lstStyle/>
          <a:p>
            <a:endParaRPr/>
          </a:p>
        </p:txBody>
      </p:sp>
      <p:sp>
        <p:nvSpPr>
          <p:cNvPr id="445" name="Shape 445"/>
          <p:cNvSpPr>
            <a:spLocks noGrp="1" noRot="1" noChangeAspect="1"/>
          </p:cNvSpPr>
          <p:nvPr>
            <p:ph type="sldImg" idx="2"/>
          </p:nvPr>
        </p:nvSpPr>
        <p:spPr>
          <a:xfrm>
            <a:off x="1178719" y="684893"/>
            <a:ext cx="4502051"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86589" y="4344025"/>
            <a:ext cx="5486344" cy="4114570"/>
          </a:xfrm>
          <a:prstGeom prst="rect">
            <a:avLst/>
          </a:prstGeom>
        </p:spPr>
        <p:txBody>
          <a:bodyPr lIns="86479" tIns="86479" rIns="86479" bIns="86479" anchor="ctr" anchorCtr="0">
            <a:noAutofit/>
          </a:bodyPr>
          <a:lstStyle/>
          <a:p>
            <a:endParaRPr/>
          </a:p>
        </p:txBody>
      </p:sp>
      <p:sp>
        <p:nvSpPr>
          <p:cNvPr id="451" name="Shape 451"/>
          <p:cNvSpPr>
            <a:spLocks noGrp="1" noRot="1" noChangeAspect="1"/>
          </p:cNvSpPr>
          <p:nvPr>
            <p:ph type="sldImg" idx="2"/>
          </p:nvPr>
        </p:nvSpPr>
        <p:spPr>
          <a:xfrm>
            <a:off x="1178719" y="684893"/>
            <a:ext cx="4502051"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686589" y="4344025"/>
            <a:ext cx="5486344" cy="4114570"/>
          </a:xfrm>
          <a:prstGeom prst="rect">
            <a:avLst/>
          </a:prstGeom>
        </p:spPr>
        <p:txBody>
          <a:bodyPr lIns="86479" tIns="86479" rIns="86479" bIns="86479" anchor="ctr" anchorCtr="0">
            <a:noAutofit/>
          </a:bodyPr>
          <a:lstStyle/>
          <a:p>
            <a:endParaRPr/>
          </a:p>
        </p:txBody>
      </p:sp>
      <p:sp>
        <p:nvSpPr>
          <p:cNvPr id="457" name="Shape 457"/>
          <p:cNvSpPr>
            <a:spLocks noGrp="1" noRot="1" noChangeAspect="1"/>
          </p:cNvSpPr>
          <p:nvPr>
            <p:ph type="sldImg" idx="2"/>
          </p:nvPr>
        </p:nvSpPr>
        <p:spPr>
          <a:xfrm>
            <a:off x="1178719" y="684893"/>
            <a:ext cx="4502051"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1" y="4343400"/>
            <a:ext cx="5486399" cy="4114799"/>
          </a:xfrm>
          <a:prstGeom prst="rect">
            <a:avLst/>
          </a:prstGeom>
          <a:noFill/>
          <a:ln>
            <a:noFill/>
          </a:ln>
        </p:spPr>
        <p:txBody>
          <a:bodyPr lIns="91398" tIns="45687" rIns="91398" bIns="45687" anchor="t" anchorCtr="0">
            <a:noAutofit/>
          </a:bodyPr>
          <a:lstStyle/>
          <a:p>
            <a:pPr>
              <a:buNone/>
            </a:pPr>
            <a:r>
              <a:rPr lang="en-US"/>
              <a:t>Here’s the first set of core standards that we addressed. It includes graphs and informal descriptive statistics. Lots of content is here, but it’s basic for most math and stat teachers, so we came up with a fun way to talk about all of these standards in one activity…</a:t>
            </a:r>
          </a:p>
        </p:txBody>
      </p:sp>
      <p:sp>
        <p:nvSpPr>
          <p:cNvPr id="103" name="Shape 103"/>
          <p:cNvSpPr txBox="1">
            <a:spLocks noGrp="1"/>
          </p:cNvSpPr>
          <p:nvPr>
            <p:ph type="sldNum" idx="12"/>
          </p:nvPr>
        </p:nvSpPr>
        <p:spPr>
          <a:xfrm>
            <a:off x="3884613" y="8685214"/>
            <a:ext cx="2971800" cy="457199"/>
          </a:xfrm>
          <a:prstGeom prst="rect">
            <a:avLst/>
          </a:prstGeom>
          <a:noFill/>
          <a:ln>
            <a:noFill/>
          </a:ln>
        </p:spPr>
        <p:txBody>
          <a:bodyPr lIns="91398" tIns="45687" rIns="91398" bIns="45687" anchor="b" anchorCtr="0">
            <a:noAutofit/>
          </a:bodyPr>
          <a:lstStyle/>
          <a:p>
            <a:pPr>
              <a:buSzPct val="25000"/>
            </a:pPr>
            <a:r>
              <a:rPr lang="en-US"/>
              <a:t> </a:t>
            </a:r>
          </a:p>
        </p:txBody>
      </p:sp>
      <p:sp>
        <p:nvSpPr>
          <p:cNvPr id="104" name="Shape 104"/>
          <p:cNvSpPr txBox="1">
            <a:spLocks noGrp="1"/>
          </p:cNvSpPr>
          <p:nvPr>
            <p:ph type="dt" idx="10"/>
          </p:nvPr>
        </p:nvSpPr>
        <p:spPr>
          <a:xfrm>
            <a:off x="3884613" y="1"/>
            <a:ext cx="2971800" cy="457199"/>
          </a:xfrm>
          <a:prstGeom prst="rect">
            <a:avLst/>
          </a:prstGeom>
          <a:noFill/>
          <a:ln>
            <a:noFill/>
          </a:ln>
        </p:spPr>
        <p:txBody>
          <a:bodyPr lIns="91398" tIns="45687" rIns="91398" bIns="45687" anchor="t" anchorCtr="0">
            <a:noAutofit/>
          </a:bodyPr>
          <a:lstStyle/>
          <a:p>
            <a:pPr>
              <a:buSzPct val="25000"/>
            </a:pPr>
            <a:r>
              <a:rPr lang="en-US" sz="1100"/>
              <a:t>6/26/2013</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686589" y="4344025"/>
            <a:ext cx="5486344" cy="4114570"/>
          </a:xfrm>
          <a:prstGeom prst="rect">
            <a:avLst/>
          </a:prstGeom>
        </p:spPr>
        <p:txBody>
          <a:bodyPr lIns="86479" tIns="86479" rIns="86479" bIns="86479" anchor="ctr" anchorCtr="0">
            <a:noAutofit/>
          </a:bodyPr>
          <a:lstStyle/>
          <a:p>
            <a:endParaRPr/>
          </a:p>
        </p:txBody>
      </p:sp>
      <p:sp>
        <p:nvSpPr>
          <p:cNvPr id="463" name="Shape 463"/>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78719" y="684893"/>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1" y="4343400"/>
            <a:ext cx="5486399" cy="4114799"/>
          </a:xfrm>
          <a:prstGeom prst="rect">
            <a:avLst/>
          </a:prstGeom>
          <a:noFill/>
          <a:ln>
            <a:noFill/>
          </a:ln>
        </p:spPr>
        <p:txBody>
          <a:bodyPr lIns="91398" tIns="45687" rIns="91398" bIns="45687" anchor="t" anchorCtr="0">
            <a:noAutofit/>
          </a:bodyPr>
          <a:lstStyle/>
          <a:p>
            <a:pPr lvl="0" rtl="0">
              <a:buNone/>
            </a:pPr>
            <a:r>
              <a:rPr lang="en-US" sz="1700"/>
              <a:t>Graphing data about ourselves! Students love to work with data that they can relate to or feel personally involved in - this is a theme that we kept throughout the workshop. </a:t>
            </a:r>
          </a:p>
          <a:p>
            <a:pPr lvl="0" rtl="0">
              <a:buNone/>
            </a:pPr>
            <a:r>
              <a:rPr lang="en-US" sz="1700"/>
              <a:t>We asked everyone to answer questions about themselves by placing an X on the graph. By asking men and women to use different markers, we also gathered data for two groups - descriptive stats and inference for two groups was a later common core standard that we covered. </a:t>
            </a:r>
          </a:p>
          <a:p>
            <a:pPr>
              <a:buNone/>
            </a:pPr>
            <a:r>
              <a:rPr lang="en-US" sz="1700"/>
              <a:t>We asked about different KINDS of variables - categorical and quantitative, continuous and discrete, variables that we anticipated outliers in...</a:t>
            </a:r>
          </a:p>
        </p:txBody>
      </p:sp>
      <p:sp>
        <p:nvSpPr>
          <p:cNvPr id="112" name="Shape 112"/>
          <p:cNvSpPr txBox="1">
            <a:spLocks noGrp="1"/>
          </p:cNvSpPr>
          <p:nvPr>
            <p:ph type="sldNum" idx="12"/>
          </p:nvPr>
        </p:nvSpPr>
        <p:spPr>
          <a:xfrm>
            <a:off x="3884613" y="8685214"/>
            <a:ext cx="2971800" cy="457199"/>
          </a:xfrm>
          <a:prstGeom prst="rect">
            <a:avLst/>
          </a:prstGeom>
          <a:noFill/>
          <a:ln>
            <a:noFill/>
          </a:ln>
        </p:spPr>
        <p:txBody>
          <a:bodyPr lIns="91398" tIns="45687" rIns="91398" bIns="45687" anchor="b" anchorCtr="0">
            <a:noAutofit/>
          </a:bodyPr>
          <a:lstStyle/>
          <a:p>
            <a:pPr>
              <a:buSzPct val="25000"/>
            </a:pPr>
            <a:r>
              <a:rPr lang="en-US"/>
              <a:t> </a:t>
            </a:r>
          </a:p>
        </p:txBody>
      </p:sp>
      <p:sp>
        <p:nvSpPr>
          <p:cNvPr id="113" name="Shape 113"/>
          <p:cNvSpPr txBox="1">
            <a:spLocks noGrp="1"/>
          </p:cNvSpPr>
          <p:nvPr>
            <p:ph type="dt" idx="10"/>
          </p:nvPr>
        </p:nvSpPr>
        <p:spPr>
          <a:xfrm>
            <a:off x="3884613" y="1"/>
            <a:ext cx="2971800" cy="457199"/>
          </a:xfrm>
          <a:prstGeom prst="rect">
            <a:avLst/>
          </a:prstGeom>
          <a:noFill/>
          <a:ln>
            <a:noFill/>
          </a:ln>
        </p:spPr>
        <p:txBody>
          <a:bodyPr lIns="91398" tIns="45687" rIns="91398" bIns="45687" anchor="t" anchorCtr="0">
            <a:noAutofit/>
          </a:bodyPr>
          <a:lstStyle/>
          <a:p>
            <a:pPr>
              <a:buSzPct val="25000"/>
            </a:pPr>
            <a:r>
              <a:rPr lang="en-US" sz="1100"/>
              <a:t>6/26/2013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78719" y="684893"/>
            <a:ext cx="4500563"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44" cy="4114856"/>
          </a:xfrm>
          <a:prstGeom prst="rect">
            <a:avLst/>
          </a:prstGeom>
        </p:spPr>
        <p:txBody>
          <a:bodyPr lIns="86479" tIns="86479" rIns="86479" bIns="86479" anchor="ctr"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78719" y="684893"/>
            <a:ext cx="4500563"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1" y="4343400"/>
            <a:ext cx="5486399" cy="4114799"/>
          </a:xfrm>
          <a:prstGeom prst="rect">
            <a:avLst/>
          </a:prstGeom>
          <a:noFill/>
          <a:ln>
            <a:noFill/>
          </a:ln>
        </p:spPr>
        <p:txBody>
          <a:bodyPr lIns="91398" tIns="45687" rIns="91398" bIns="45687" anchor="t" anchorCtr="0">
            <a:noAutofit/>
          </a:bodyPr>
          <a:lstStyle/>
          <a:p>
            <a:pPr>
              <a:buNone/>
            </a:pPr>
            <a:r>
              <a:rPr lang="en-US" sz="1700"/>
              <a:t>Then we talked about the variables and the results in ways that captured many of the core standards. We also asked for volunteers to present each graph to the group.</a:t>
            </a:r>
          </a:p>
        </p:txBody>
      </p:sp>
      <p:sp>
        <p:nvSpPr>
          <p:cNvPr id="128" name="Shape 128"/>
          <p:cNvSpPr txBox="1">
            <a:spLocks noGrp="1"/>
          </p:cNvSpPr>
          <p:nvPr>
            <p:ph type="sldNum" idx="12"/>
          </p:nvPr>
        </p:nvSpPr>
        <p:spPr>
          <a:xfrm>
            <a:off x="3884613" y="8685214"/>
            <a:ext cx="2971800" cy="457199"/>
          </a:xfrm>
          <a:prstGeom prst="rect">
            <a:avLst/>
          </a:prstGeom>
          <a:noFill/>
          <a:ln>
            <a:noFill/>
          </a:ln>
        </p:spPr>
        <p:txBody>
          <a:bodyPr lIns="91398" tIns="45687" rIns="91398" bIns="45687" anchor="b" anchorCtr="0">
            <a:noAutofit/>
          </a:bodyPr>
          <a:lstStyle/>
          <a:p>
            <a:pPr>
              <a:buSzPct val="25000"/>
            </a:pPr>
            <a:r>
              <a:rPr lang="en-US"/>
              <a:t> </a:t>
            </a:r>
          </a:p>
        </p:txBody>
      </p:sp>
      <p:sp>
        <p:nvSpPr>
          <p:cNvPr id="129" name="Shape 129"/>
          <p:cNvSpPr txBox="1">
            <a:spLocks noGrp="1"/>
          </p:cNvSpPr>
          <p:nvPr>
            <p:ph type="dt" idx="10"/>
          </p:nvPr>
        </p:nvSpPr>
        <p:spPr>
          <a:xfrm>
            <a:off x="3884613" y="1"/>
            <a:ext cx="2971800" cy="457199"/>
          </a:xfrm>
          <a:prstGeom prst="rect">
            <a:avLst/>
          </a:prstGeom>
          <a:noFill/>
          <a:ln>
            <a:noFill/>
          </a:ln>
        </p:spPr>
        <p:txBody>
          <a:bodyPr lIns="91398" tIns="45687" rIns="91398" bIns="45687" anchor="t" anchorCtr="0">
            <a:noAutofit/>
          </a:bodyPr>
          <a:lstStyle/>
          <a:p>
            <a:pPr>
              <a:buSzPct val="25000"/>
            </a:pPr>
            <a:r>
              <a:rPr lang="en-US" sz="1100"/>
              <a:t>6/26/2013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44" cy="4114856"/>
          </a:xfrm>
          <a:prstGeom prst="rect">
            <a:avLst/>
          </a:prstGeom>
          <a:noFill/>
          <a:ln>
            <a:noFill/>
          </a:ln>
        </p:spPr>
        <p:txBody>
          <a:bodyPr lIns="91398" tIns="45687" rIns="91398" bIns="45687" anchor="t" anchorCtr="0">
            <a:noAutofit/>
          </a:bodyPr>
          <a:lstStyle/>
          <a:p>
            <a:pPr lvl="0" rtl="0">
              <a:buNone/>
            </a:pPr>
            <a:r>
              <a:rPr lang="en-US"/>
              <a:t>We also presented example activities that we didn’t do, such as these demonstrations of what the mean is. They were selected as additional ways to present the same concept - because it’s always handy to have multiple ways to explain a concept!</a:t>
            </a:r>
          </a:p>
        </p:txBody>
      </p:sp>
      <p:sp>
        <p:nvSpPr>
          <p:cNvPr id="138" name="Shape 138"/>
          <p:cNvSpPr txBox="1">
            <a:spLocks noGrp="1"/>
          </p:cNvSpPr>
          <p:nvPr>
            <p:ph type="sldNum" idx="12"/>
          </p:nvPr>
        </p:nvSpPr>
        <p:spPr>
          <a:xfrm>
            <a:off x="3884613" y="8685214"/>
            <a:ext cx="2971687" cy="457142"/>
          </a:xfrm>
          <a:prstGeom prst="rect">
            <a:avLst/>
          </a:prstGeom>
          <a:noFill/>
          <a:ln>
            <a:noFill/>
          </a:ln>
        </p:spPr>
        <p:txBody>
          <a:bodyPr lIns="91398" tIns="45687" rIns="91398" bIns="45687" anchor="b" anchorCtr="0">
            <a:noAutofit/>
          </a:bodyPr>
          <a:lstStyle/>
          <a:p>
            <a:pPr>
              <a:buSzPct val="25000"/>
            </a:pPr>
            <a:r>
              <a:rPr lang="en-US"/>
              <a:t> </a:t>
            </a:r>
          </a:p>
        </p:txBody>
      </p:sp>
      <p:sp>
        <p:nvSpPr>
          <p:cNvPr id="139" name="Shape 139"/>
          <p:cNvSpPr txBox="1">
            <a:spLocks noGrp="1"/>
          </p:cNvSpPr>
          <p:nvPr>
            <p:ph type="dt" idx="10"/>
          </p:nvPr>
        </p:nvSpPr>
        <p:spPr>
          <a:xfrm>
            <a:off x="3884613" y="0"/>
            <a:ext cx="2971687" cy="457142"/>
          </a:xfrm>
          <a:prstGeom prst="rect">
            <a:avLst/>
          </a:prstGeom>
          <a:noFill/>
          <a:ln>
            <a:noFill/>
          </a:ln>
        </p:spPr>
        <p:txBody>
          <a:bodyPr lIns="91398" tIns="45687" rIns="91398" bIns="45687" anchor="t" anchorCtr="0">
            <a:noAutofit/>
          </a:bodyPr>
          <a:lstStyle/>
          <a:p>
            <a:pPr>
              <a:buSzPct val="25000"/>
            </a:pPr>
            <a:r>
              <a:rPr lang="en-US" sz="1100"/>
              <a:t>6/26/2013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4588" y="684213"/>
            <a:ext cx="4570412"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1" y="4343400"/>
            <a:ext cx="5486399" cy="4114799"/>
          </a:xfrm>
          <a:prstGeom prst="rect">
            <a:avLst/>
          </a:prstGeom>
          <a:noFill/>
          <a:ln>
            <a:noFill/>
          </a:ln>
        </p:spPr>
        <p:txBody>
          <a:bodyPr lIns="91398" tIns="45687" rIns="91398" bIns="45687" anchor="t" anchorCtr="0">
            <a:noAutofit/>
          </a:bodyPr>
          <a:lstStyle/>
          <a:p>
            <a:pPr>
              <a:buNone/>
            </a:pPr>
            <a:r>
              <a:rPr lang="en-US"/>
              <a:t>We also wanted to provide instructors with ways to construct examples and counter-examples to address common student questions. Here, we can talk about why bin size matters in histograms, how box plots don’t show shape, and how histogram bins can hide exact observations that can be seen in a dot plot.</a:t>
            </a:r>
          </a:p>
        </p:txBody>
      </p:sp>
      <p:sp>
        <p:nvSpPr>
          <p:cNvPr id="146" name="Shape 146"/>
          <p:cNvSpPr txBox="1">
            <a:spLocks noGrp="1"/>
          </p:cNvSpPr>
          <p:nvPr>
            <p:ph type="sldNum" idx="12"/>
          </p:nvPr>
        </p:nvSpPr>
        <p:spPr>
          <a:xfrm>
            <a:off x="3884613" y="8685214"/>
            <a:ext cx="2971800" cy="457199"/>
          </a:xfrm>
          <a:prstGeom prst="rect">
            <a:avLst/>
          </a:prstGeom>
          <a:noFill/>
          <a:ln>
            <a:noFill/>
          </a:ln>
        </p:spPr>
        <p:txBody>
          <a:bodyPr lIns="91398" tIns="45687" rIns="91398" bIns="45687" anchor="b" anchorCtr="0">
            <a:noAutofit/>
          </a:bodyPr>
          <a:lstStyle/>
          <a:p>
            <a:pPr>
              <a:buSzPct val="25000"/>
            </a:pPr>
            <a:r>
              <a:rPr lang="en-US"/>
              <a:t> </a:t>
            </a:r>
          </a:p>
        </p:txBody>
      </p:sp>
      <p:sp>
        <p:nvSpPr>
          <p:cNvPr id="147" name="Shape 147"/>
          <p:cNvSpPr txBox="1">
            <a:spLocks noGrp="1"/>
          </p:cNvSpPr>
          <p:nvPr>
            <p:ph type="dt" idx="10"/>
          </p:nvPr>
        </p:nvSpPr>
        <p:spPr>
          <a:xfrm>
            <a:off x="3884613" y="1"/>
            <a:ext cx="2971800" cy="457199"/>
          </a:xfrm>
          <a:prstGeom prst="rect">
            <a:avLst/>
          </a:prstGeom>
          <a:noFill/>
          <a:ln>
            <a:noFill/>
          </a:ln>
        </p:spPr>
        <p:txBody>
          <a:bodyPr lIns="91398" tIns="45687" rIns="91398" bIns="45687" anchor="t" anchorCtr="0">
            <a:noAutofit/>
          </a:bodyPr>
          <a:lstStyle/>
          <a:p>
            <a:pPr>
              <a:buSzPct val="25000"/>
            </a:pPr>
            <a:r>
              <a:rPr lang="en-US" sz="1100"/>
              <a:t>6/26/2013</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11/22/2013</a:t>
            </a:fld>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11/22/2013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11/22/2013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11/22/2013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11/22/2013</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11/22/2013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11/22/2013</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11/22/2013</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11/22/2013</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eaLnBrk="1" latinLnBrk="0" hangingPunct="1"/>
            <a:fld id="{544213AF-26F6-41FA-8D85-E2C5388D6E58}" type="datetimeFigureOut">
              <a:rPr lang="en-US" smtClean="0"/>
              <a:pPr eaLnBrk="1" latinLnBrk="0" hangingPunct="1"/>
              <a:t>11/22/2013</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11/22/2013</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eaLnBrk="1" latinLnBrk="0" hangingPunct="1"/>
              <a:t>‹#›</a:t>
            </a:fld>
            <a:endParaRPr kumimoji="0" lang="en-US">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11/22/2013</a:t>
            </a:fld>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eaLnBrk="1" latinLnBrk="0" hangingPunct="1"/>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corestandards.org/Math/Content/6/SP/B/5/c" TargetMode="External"/><Relationship Id="rId3" Type="http://schemas.openxmlformats.org/officeDocument/2006/relationships/hyperlink" Target="http://www.corestandards.org/Math/Content/6/SP/B/4" TargetMode="External"/><Relationship Id="rId7" Type="http://schemas.openxmlformats.org/officeDocument/2006/relationships/hyperlink" Target="http://www.corestandards.org/Math/Content/6/SP/B/5/b"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corestandards.org/Math/Content/6/SP/B/5/a" TargetMode="External"/><Relationship Id="rId11" Type="http://schemas.openxmlformats.org/officeDocument/2006/relationships/hyperlink" Target="http://www.corestandards.org/Math/Content/HSS/ID/A/3" TargetMode="External"/><Relationship Id="rId5" Type="http://schemas.openxmlformats.org/officeDocument/2006/relationships/hyperlink" Target="http://www.corestandards.org/Math/Content/6/SP/B/5" TargetMode="External"/><Relationship Id="rId10" Type="http://schemas.openxmlformats.org/officeDocument/2006/relationships/hyperlink" Target="http://www.corestandards.org/Math/Content/6/SP/B/5/d" TargetMode="External"/><Relationship Id="rId4" Type="http://schemas.openxmlformats.org/officeDocument/2006/relationships/hyperlink" Target="http://www.corestandards.org/Math/Content/HSS/ID/A/1" TargetMode="External"/><Relationship Id="rId9" Type="http://schemas.openxmlformats.org/officeDocument/2006/relationships/hyperlink" Target="http://www.corestandards.org/Math/Content/HSS/ID/A/2"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orestandards.org/Math/Content/7/SP/B/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corestandards.org/Math/Content/HSS/IC/B/5" TargetMode="External"/><Relationship Id="rId4" Type="http://schemas.openxmlformats.org/officeDocument/2006/relationships/hyperlink" Target="http://www.corestandards.org/Math/Content/7/SP/B/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hysics.csbsju.edu/stats/box2.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onlinestatbook.com/stat_sim/sampling_dist/"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karenen@umich.edu" TargetMode="External"/><Relationship Id="rId2" Type="http://schemas.openxmlformats.org/officeDocument/2006/relationships/hyperlink" Target="mailto:scasey1@emich.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a:t>GAISEing</a:t>
            </a:r>
            <a:r>
              <a:rPr lang="en-US" dirty="0"/>
              <a:t> into the Common Core Statistics </a:t>
            </a:r>
            <a:r>
              <a:rPr lang="en-US" dirty="0" smtClean="0"/>
              <a:t>Standards</a:t>
            </a:r>
            <a:endParaRPr lang="en-US" dirty="0"/>
          </a:p>
        </p:txBody>
      </p:sp>
      <p:sp>
        <p:nvSpPr>
          <p:cNvPr id="3" name="Subtitle 2"/>
          <p:cNvSpPr>
            <a:spLocks noGrp="1"/>
          </p:cNvSpPr>
          <p:nvPr>
            <p:ph type="subTitle" idx="1"/>
          </p:nvPr>
        </p:nvSpPr>
        <p:spPr/>
        <p:txBody>
          <a:bodyPr/>
          <a:lstStyle/>
          <a:p>
            <a:r>
              <a:rPr lang="en-US" dirty="0"/>
              <a:t>A Chapter's Grassroots Approach to Preparing Teachers</a:t>
            </a:r>
          </a:p>
        </p:txBody>
      </p:sp>
    </p:spTree>
    <p:extLst>
      <p:ext uri="{BB962C8B-B14F-4D97-AF65-F5344CB8AC3E}">
        <p14:creationId xmlns:p14="http://schemas.microsoft.com/office/powerpoint/2010/main" val="761273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30162"/>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a:solidFill>
                  <a:schemeClr val="dk1"/>
                </a:solidFill>
                <a:latin typeface="Calibri"/>
                <a:ea typeface="Calibri"/>
                <a:cs typeface="Calibri"/>
                <a:sym typeface="Calibri"/>
              </a:rPr>
              <a:t>The Core </a:t>
            </a:r>
          </a:p>
        </p:txBody>
      </p:sp>
      <p:graphicFrame>
        <p:nvGraphicFramePr>
          <p:cNvPr id="99" name="Shape 99"/>
          <p:cNvGraphicFramePr/>
          <p:nvPr>
            <p:extLst>
              <p:ext uri="{D42A27DB-BD31-4B8C-83A1-F6EECF244321}">
                <p14:modId xmlns:p14="http://schemas.microsoft.com/office/powerpoint/2010/main" val="1435041000"/>
              </p:ext>
            </p:extLst>
          </p:nvPr>
        </p:nvGraphicFramePr>
        <p:xfrm>
          <a:off x="457200" y="914400"/>
          <a:ext cx="8229600" cy="4907350"/>
        </p:xfrm>
        <a:graphic>
          <a:graphicData uri="http://schemas.openxmlformats.org/drawingml/2006/table">
            <a:tbl>
              <a:tblPr firstRow="1" bandRow="1">
                <a:noFill/>
              </a:tblPr>
              <a:tblGrid>
                <a:gridCol w="4114800"/>
                <a:gridCol w="4114800"/>
              </a:tblGrid>
              <a:tr h="370850">
                <a:tc>
                  <a:txBody>
                    <a:bodyPr/>
                    <a:lstStyle/>
                    <a:p>
                      <a:pPr marL="0" marR="0" lvl="0" indent="0" algn="l" rtl="0">
                        <a:lnSpc>
                          <a:spcPct val="100000"/>
                        </a:lnSpc>
                        <a:spcBef>
                          <a:spcPts val="0"/>
                        </a:spcBef>
                        <a:spcAft>
                          <a:spcPts val="0"/>
                        </a:spcAft>
                        <a:buClr>
                          <a:schemeClr val="dk1"/>
                        </a:buClr>
                        <a:buSzPct val="25000"/>
                        <a:buFont typeface="Calibri"/>
                        <a:buNone/>
                      </a:pPr>
                      <a:r>
                        <a:rPr lang="en-US" sz="1600" b="1" dirty="0"/>
                        <a:t>Summarize and describe distributions.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400" b="1"/>
                        <a:t>Summarize, represent, and interpret data on a single count or measurement variable </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Calibri"/>
                        <a:buNone/>
                      </a:pPr>
                      <a:r>
                        <a:rPr lang="en-US" sz="1200" u="sng" dirty="0">
                          <a:solidFill>
                            <a:schemeClr val="hlink"/>
                          </a:solidFill>
                          <a:hlinkClick r:id="rId3"/>
                        </a:rPr>
                        <a:t>CCSS.Math.Content.6.SP.B.4</a:t>
                      </a:r>
                      <a:r>
                        <a:rPr lang="en-US" sz="1200" dirty="0"/>
                        <a:t> Display numerical data in plots on a number line, including dot plots, histograms, and box plots.</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200" u="sng" dirty="0">
                          <a:solidFill>
                            <a:schemeClr val="hlink"/>
                          </a:solidFill>
                          <a:hlinkClick r:id="rId4"/>
                        </a:rPr>
                        <a:t>CCSS.Math.Content.HSS-ID.A.1</a:t>
                      </a:r>
                      <a:r>
                        <a:rPr lang="en-US" sz="1200" dirty="0"/>
                        <a:t> Represent data with plots on the real number line (dot plots, histograms, and box plots)</a:t>
                      </a:r>
                      <a:r>
                        <a:rPr lang="en-US" sz="1200" dirty="0" smtClean="0"/>
                        <a:t>.</a:t>
                      </a:r>
                      <a:endParaRPr lang="en-US" sz="1200" dirty="0"/>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Calibri"/>
                        <a:buNone/>
                      </a:pPr>
                      <a:r>
                        <a:rPr lang="en-US" sz="1200" u="sng">
                          <a:solidFill>
                            <a:schemeClr val="hlink"/>
                          </a:solidFill>
                          <a:hlinkClick r:id="rId5"/>
                        </a:rPr>
                        <a:t>CCSS.Math.Content.6.SP.B.5</a:t>
                      </a:r>
                      <a:r>
                        <a:rPr lang="en-US" sz="1200"/>
                        <a:t> Summarize numerical data sets in relation to their context, such as by:</a:t>
                      </a:r>
                    </a:p>
                  </a:txBody>
                  <a:tcPr marL="91450" marR="91450" marT="45725" marB="45725"/>
                </a:tc>
                <a:tc>
                  <a:txBody>
                    <a:bodyPr/>
                    <a:lstStyle/>
                    <a:p>
                      <a:endParaRPr sz="1600"/>
                    </a:p>
                  </a:txBody>
                  <a:tcPr marL="91425" marR="91425" marT="91425" marB="91425"/>
                </a:tc>
              </a:tr>
              <a:tr h="370850">
                <a:tc>
                  <a:txBody>
                    <a:bodyPr/>
                    <a:lstStyle/>
                    <a:p>
                      <a:pPr marL="0" marR="0" lvl="1" indent="0" algn="l" rtl="0">
                        <a:lnSpc>
                          <a:spcPct val="100000"/>
                        </a:lnSpc>
                        <a:spcBef>
                          <a:spcPts val="0"/>
                        </a:spcBef>
                        <a:spcAft>
                          <a:spcPts val="0"/>
                        </a:spcAft>
                        <a:buClr>
                          <a:schemeClr val="dk1"/>
                        </a:buClr>
                        <a:buSzPct val="25000"/>
                        <a:buFont typeface="Calibri"/>
                        <a:buNone/>
                      </a:pPr>
                      <a:r>
                        <a:rPr lang="en-US" sz="1200" u="sng" dirty="0">
                          <a:solidFill>
                            <a:schemeClr val="hlink"/>
                          </a:solidFill>
                          <a:hlinkClick r:id="rId6"/>
                        </a:rPr>
                        <a:t>CCSS.Math.Content.6.SP.B.5a</a:t>
                      </a:r>
                      <a:r>
                        <a:rPr lang="en-US" sz="1200" dirty="0"/>
                        <a:t> Reporting the number of observations.</a:t>
                      </a:r>
                    </a:p>
                  </a:txBody>
                  <a:tcPr marL="91450" marR="91450" marT="45725" marB="45725"/>
                </a:tc>
                <a:tc>
                  <a:txBody>
                    <a:bodyPr/>
                    <a:lstStyle/>
                    <a:p>
                      <a:endParaRPr sz="1600"/>
                    </a:p>
                  </a:txBody>
                  <a:tcPr marL="91425" marR="91425" marT="91425" marB="91425"/>
                </a:tc>
              </a:tr>
              <a:tr h="370850">
                <a:tc>
                  <a:txBody>
                    <a:bodyPr/>
                    <a:lstStyle/>
                    <a:p>
                      <a:pPr marL="0" marR="0" lvl="1" indent="0" algn="l" rtl="0">
                        <a:lnSpc>
                          <a:spcPct val="100000"/>
                        </a:lnSpc>
                        <a:spcBef>
                          <a:spcPts val="0"/>
                        </a:spcBef>
                        <a:spcAft>
                          <a:spcPts val="0"/>
                        </a:spcAft>
                        <a:buClr>
                          <a:schemeClr val="dk1"/>
                        </a:buClr>
                        <a:buSzPct val="25000"/>
                        <a:buFont typeface="Calibri"/>
                        <a:buNone/>
                      </a:pPr>
                      <a:r>
                        <a:rPr lang="en-US" sz="1200" u="sng" dirty="0">
                          <a:solidFill>
                            <a:schemeClr val="hlink"/>
                          </a:solidFill>
                          <a:hlinkClick r:id="rId7"/>
                        </a:rPr>
                        <a:t>CCSS.Math.Content.6.SP.B.5b</a:t>
                      </a:r>
                      <a:r>
                        <a:rPr lang="en-US" sz="1200" dirty="0"/>
                        <a:t> Describing the nature of the attribute under investigation, including how it was measured and its units of measurement.</a:t>
                      </a:r>
                    </a:p>
                  </a:txBody>
                  <a:tcPr marL="91450" marR="91450" marT="45725" marB="45725"/>
                </a:tc>
                <a:tc>
                  <a:txBody>
                    <a:bodyPr/>
                    <a:lstStyle/>
                    <a:p>
                      <a:endParaRPr sz="1600"/>
                    </a:p>
                  </a:txBody>
                  <a:tcPr marL="91425" marR="91425" marT="91425" marB="91425"/>
                </a:tc>
              </a:tr>
              <a:tr h="370850">
                <a:tc>
                  <a:txBody>
                    <a:bodyPr/>
                    <a:lstStyle/>
                    <a:p>
                      <a:pPr marL="0" marR="0" lvl="1" indent="0" algn="l" rtl="0">
                        <a:lnSpc>
                          <a:spcPct val="100000"/>
                        </a:lnSpc>
                        <a:spcBef>
                          <a:spcPts val="0"/>
                        </a:spcBef>
                        <a:spcAft>
                          <a:spcPts val="0"/>
                        </a:spcAft>
                        <a:buClr>
                          <a:schemeClr val="dk1"/>
                        </a:buClr>
                        <a:buSzPct val="25000"/>
                        <a:buFont typeface="Calibri"/>
                        <a:buNone/>
                      </a:pPr>
                      <a:r>
                        <a:rPr lang="en-US" sz="1200" u="sng">
                          <a:solidFill>
                            <a:schemeClr val="hlink"/>
                          </a:solidFill>
                          <a:hlinkClick r:id="rId8"/>
                        </a:rPr>
                        <a:t>CCSS.Math.Content.6.SP.B.5c</a:t>
                      </a:r>
                      <a:r>
                        <a:rPr lang="en-US" sz="1200"/>
                        <a:t> Giving quantitative measures of center (median and/or mean) and variability (interquartile range and/or mean absolute deviation), as well as describing any overall pattern and any striking deviations from the overall pattern with reference to the context in which the data were gathered.</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200" u="sng">
                          <a:solidFill>
                            <a:schemeClr val="hlink"/>
                          </a:solidFill>
                          <a:hlinkClick r:id="rId9"/>
                        </a:rPr>
                        <a:t>CCSS.Math.Content.HSS-ID.A.2</a:t>
                      </a:r>
                      <a:r>
                        <a:rPr lang="en-US" sz="1200"/>
                        <a:t> Use statistics appropriate to the shape of the data distribution to compare center (median, mean) and spread (interquartile range, standard deviation) of two or more different data sets.</a:t>
                      </a:r>
                    </a:p>
                  </a:txBody>
                  <a:tcPr marL="91450" marR="91450" marT="45725" marB="45725"/>
                </a:tc>
              </a:tr>
              <a:tr h="0">
                <a:tc>
                  <a:txBody>
                    <a:bodyPr/>
                    <a:lstStyle/>
                    <a:p>
                      <a:pPr marL="0" marR="0" lvl="1" indent="0" algn="l" rtl="0">
                        <a:lnSpc>
                          <a:spcPct val="100000"/>
                        </a:lnSpc>
                        <a:spcBef>
                          <a:spcPts val="0"/>
                        </a:spcBef>
                        <a:spcAft>
                          <a:spcPts val="0"/>
                        </a:spcAft>
                        <a:buClr>
                          <a:schemeClr val="dk1"/>
                        </a:buClr>
                        <a:buSzPct val="25000"/>
                        <a:buFont typeface="Calibri"/>
                        <a:buNone/>
                      </a:pPr>
                      <a:r>
                        <a:rPr lang="en-US" sz="1200" u="sng">
                          <a:solidFill>
                            <a:schemeClr val="hlink"/>
                          </a:solidFill>
                          <a:hlinkClick r:id="rId10"/>
                        </a:rPr>
                        <a:t>CCSS.Math.Content.6.SP.B.5d</a:t>
                      </a:r>
                      <a:r>
                        <a:rPr lang="en-US" sz="1200"/>
                        <a:t> Relating the choice of measures of center and variability to the shape of the data distribution and the context in which the data were gathered.</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200" u="sng" dirty="0">
                          <a:solidFill>
                            <a:schemeClr val="hlink"/>
                          </a:solidFill>
                          <a:hlinkClick r:id="rId11"/>
                        </a:rPr>
                        <a:t>CCSS.Math.Content.HSS-ID.A.3</a:t>
                      </a:r>
                      <a:r>
                        <a:rPr lang="en-US" sz="1200" dirty="0"/>
                        <a:t> Interpret differences in shape, center, and spread in the context of the data sets, accounting for possible effects of extreme data points (outliers).</a:t>
                      </a:r>
                    </a:p>
                  </a:txBody>
                  <a:tcPr marL="91450" marR="91450" marT="45725" marB="45725"/>
                </a:tc>
              </a:tr>
            </a:tbl>
          </a:graphicData>
        </a:graphic>
      </p:graphicFrame>
    </p:spTree>
    <p:extLst>
      <p:ext uri="{BB962C8B-B14F-4D97-AF65-F5344CB8AC3E}">
        <p14:creationId xmlns:p14="http://schemas.microsoft.com/office/powerpoint/2010/main" val="2207754052"/>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46037"/>
            <a:ext cx="8229600" cy="14781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Getting to Know You …</a:t>
            </a:r>
            <a:br>
              <a:rPr lang="en-US" sz="4400" b="1" i="0" u="none" strike="noStrike" cap="none" baseline="0">
                <a:solidFill>
                  <a:schemeClr val="dk1"/>
                </a:solidFill>
                <a:latin typeface="Calibri"/>
                <a:ea typeface="Calibri"/>
                <a:cs typeface="Calibri"/>
                <a:sym typeface="Calibri"/>
              </a:rPr>
            </a:br>
            <a:r>
              <a:rPr lang="en-US" sz="4400" b="1" i="0" u="none" strike="noStrike" cap="none" baseline="0">
                <a:solidFill>
                  <a:schemeClr val="dk1"/>
                </a:solidFill>
                <a:latin typeface="Calibri"/>
                <a:ea typeface="Calibri"/>
                <a:cs typeface="Calibri"/>
                <a:sym typeface="Calibri"/>
              </a:rPr>
              <a:t>Let’s Collect Some Data!</a:t>
            </a:r>
          </a:p>
        </p:txBody>
      </p:sp>
      <p:sp>
        <p:nvSpPr>
          <p:cNvPr id="107" name="Shape 107"/>
          <p:cNvSpPr txBox="1">
            <a:spLocks noGrp="1"/>
          </p:cNvSpPr>
          <p:nvPr>
            <p:ph type="body" idx="1"/>
          </p:nvPr>
        </p:nvSpPr>
        <p:spPr>
          <a:xfrm>
            <a:off x="304800" y="1371600"/>
            <a:ext cx="8229600" cy="4221299"/>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Calibri"/>
              <a:buChar char="•"/>
            </a:pPr>
            <a:r>
              <a:rPr lang="en-US" sz="3200" b="0" i="0" u="none" strike="noStrike" cap="none" baseline="0">
                <a:solidFill>
                  <a:schemeClr val="dk1"/>
                </a:solidFill>
                <a:latin typeface="Calibri"/>
                <a:ea typeface="Calibri"/>
                <a:cs typeface="Calibri"/>
                <a:sym typeface="Calibri"/>
              </a:rPr>
              <a:t>Go around the room and enter data for yourself on the charts.</a:t>
            </a:r>
          </a:p>
          <a:p>
            <a:endParaRPr lang="en-US" sz="3200" b="0" i="0" u="none" strike="noStrike" cap="none" baseline="0">
              <a:solidFill>
                <a:schemeClr val="dk1"/>
              </a:solidFill>
              <a:latin typeface="Calibri"/>
              <a:ea typeface="Calibri"/>
              <a:cs typeface="Calibri"/>
              <a:sym typeface="Calibri"/>
            </a:endParaRPr>
          </a:p>
          <a:p>
            <a:pPr marL="342900" marR="0" lvl="0" indent="-292100" algn="l" rtl="0">
              <a:spcBef>
                <a:spcPts val="64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Men: </a:t>
            </a:r>
            <a:r>
              <a:rPr lang="en-US" sz="2400" b="1" i="0" u="none" strike="noStrike" cap="none" baseline="0">
                <a:solidFill>
                  <a:srgbClr val="0070C0"/>
                </a:solidFill>
                <a:latin typeface="Calibri"/>
                <a:ea typeface="Calibri"/>
                <a:cs typeface="Calibri"/>
                <a:sym typeface="Calibri"/>
              </a:rPr>
              <a:t>blue</a:t>
            </a:r>
            <a:r>
              <a:rPr lang="en-US" sz="2400" b="0" i="0" u="none" strike="noStrike" cap="none" baseline="0">
                <a:solidFill>
                  <a:schemeClr val="dk1"/>
                </a:solidFill>
                <a:latin typeface="Calibri"/>
                <a:ea typeface="Calibri"/>
                <a:cs typeface="Calibri"/>
                <a:sym typeface="Calibri"/>
              </a:rPr>
              <a:t> markers</a:t>
            </a:r>
          </a:p>
          <a:p>
            <a:pPr marL="342900" marR="0" lvl="0" indent="-292100" algn="l" rtl="0">
              <a:spcBef>
                <a:spcPts val="640"/>
              </a:spcBef>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Women: </a:t>
            </a:r>
            <a:r>
              <a:rPr lang="en-US" sz="2400" b="1" i="0" u="none" strike="noStrike" cap="none" baseline="0">
                <a:solidFill>
                  <a:srgbClr val="C00000"/>
                </a:solidFill>
                <a:latin typeface="Calibri"/>
                <a:ea typeface="Calibri"/>
                <a:cs typeface="Calibri"/>
                <a:sym typeface="Calibri"/>
              </a:rPr>
              <a:t>red</a:t>
            </a:r>
            <a:r>
              <a:rPr lang="en-US" sz="2400" b="0" i="0" u="none" strike="noStrike" cap="none" baseline="0">
                <a:solidFill>
                  <a:schemeClr val="dk1"/>
                </a:solidFill>
                <a:latin typeface="Calibri"/>
                <a:ea typeface="Calibri"/>
                <a:cs typeface="Calibri"/>
                <a:sym typeface="Calibri"/>
              </a:rPr>
              <a:t> markers</a:t>
            </a:r>
          </a:p>
          <a:p>
            <a:endParaRPr lang="en-US" sz="2400" b="0" i="0" u="none" strike="noStrike" cap="none" baseline="0">
              <a:solidFill>
                <a:schemeClr val="dk1"/>
              </a:solidFill>
              <a:latin typeface="Calibri"/>
              <a:ea typeface="Calibri"/>
              <a:cs typeface="Calibri"/>
              <a:sym typeface="Calibri"/>
            </a:endParaRPr>
          </a:p>
        </p:txBody>
      </p:sp>
      <p:sp>
        <p:nvSpPr>
          <p:cNvPr id="108" name="Shape 108"/>
          <p:cNvSpPr txBox="1">
            <a:spLocks noGrp="1"/>
          </p:cNvSpPr>
          <p:nvPr>
            <p:ph type="body" idx="4294967295"/>
          </p:nvPr>
        </p:nvSpPr>
        <p:spPr>
          <a:xfrm>
            <a:off x="4762500" y="2570400"/>
            <a:ext cx="4457700" cy="4516199"/>
          </a:xfrm>
          <a:prstGeom prst="rect">
            <a:avLst/>
          </a:prstGeom>
          <a:noFill/>
          <a:ln>
            <a:noFill/>
          </a:ln>
        </p:spPr>
        <p:txBody>
          <a:bodyPr lIns="91425" tIns="45700" rIns="91425" bIns="45700" anchor="t" anchorCtr="0">
            <a:noAutofit/>
          </a:bodyPr>
          <a:lstStyle/>
          <a:p>
            <a:pPr marL="342900" marR="0" lvl="0" indent="-279400" algn="l" rtl="0">
              <a:spcBef>
                <a:spcPts val="0"/>
              </a:spcBef>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Height (in) </a:t>
            </a:r>
          </a:p>
          <a:p>
            <a:pPr marL="342900" marR="0" lvl="0" indent="-279400" algn="l" rtl="0">
              <a:spcBef>
                <a:spcPts val="560"/>
              </a:spcBef>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Number of letters in your first name</a:t>
            </a:r>
          </a:p>
          <a:p>
            <a:pPr marL="342900" marR="0" lvl="0" indent="-279400" algn="l" rtl="0">
              <a:spcBef>
                <a:spcPts val="560"/>
              </a:spcBef>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Number of siblings  (not including yourself)</a:t>
            </a:r>
          </a:p>
          <a:p>
            <a:pPr marL="342900" marR="0" lvl="0" indent="-279400" algn="l" rtl="0">
              <a:spcBef>
                <a:spcPts val="560"/>
              </a:spcBef>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Favorite color</a:t>
            </a:r>
          </a:p>
          <a:p>
            <a:pPr marL="342900" marR="0" lvl="0" indent="-279400" algn="l" rtl="0">
              <a:spcBef>
                <a:spcPts val="560"/>
              </a:spcBef>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Do you currently have a dog?</a:t>
            </a:r>
          </a:p>
          <a:p>
            <a:pPr marL="342900" marR="0" lvl="0" indent="-279400" algn="l" rtl="0">
              <a:spcBef>
                <a:spcPts val="560"/>
              </a:spcBef>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How many pets do you currently have?</a:t>
            </a:r>
          </a:p>
          <a:p>
            <a:pPr marL="342900" marR="0" lvl="0" indent="-279400" algn="l" rtl="0">
              <a:spcBef>
                <a:spcPts val="560"/>
              </a:spcBef>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Travel time to this workshop? (min)</a:t>
            </a:r>
          </a:p>
          <a:p>
            <a:pPr marL="342900" marR="0" lvl="0" indent="-279400" algn="l" rtl="0">
              <a:spcBef>
                <a:spcPts val="560"/>
              </a:spcBef>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How many years have you been teaching? </a:t>
            </a:r>
          </a:p>
        </p:txBody>
      </p:sp>
    </p:spTree>
    <p:extLst>
      <p:ext uri="{BB962C8B-B14F-4D97-AF65-F5344CB8AC3E}">
        <p14:creationId xmlns:p14="http://schemas.microsoft.com/office/powerpoint/2010/main" val="71182072"/>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p:nvPr/>
        </p:nvSpPr>
        <p:spPr>
          <a:xfrm>
            <a:off x="4812625" y="-748975"/>
            <a:ext cx="3554050" cy="4760100"/>
          </a:xfrm>
          <a:prstGeom prst="rect">
            <a:avLst/>
          </a:prstGeom>
          <a:blipFill>
            <a:blip r:embed="rId3"/>
            <a:stretch>
              <a:fillRect/>
            </a:stretch>
          </a:blipFill>
          <a:ln>
            <a:noFill/>
          </a:ln>
        </p:spPr>
      </p:sp>
      <p:sp>
        <p:nvSpPr>
          <p:cNvPr id="116" name="Shape 116"/>
          <p:cNvSpPr/>
          <p:nvPr/>
        </p:nvSpPr>
        <p:spPr>
          <a:xfrm>
            <a:off x="687054" y="2809375"/>
            <a:ext cx="3028226" cy="4048625"/>
          </a:xfrm>
          <a:prstGeom prst="rect">
            <a:avLst/>
          </a:prstGeom>
          <a:blipFill>
            <a:blip r:embed="rId4"/>
            <a:stretch>
              <a:fillRect/>
            </a:stretch>
          </a:blipFill>
          <a:ln>
            <a:noFill/>
          </a:ln>
        </p:spPr>
      </p:sp>
      <p:sp>
        <p:nvSpPr>
          <p:cNvPr id="117" name="Shape 117"/>
          <p:cNvSpPr/>
          <p:nvPr/>
        </p:nvSpPr>
        <p:spPr>
          <a:xfrm>
            <a:off x="0" y="0"/>
            <a:ext cx="4313325" cy="3262148"/>
          </a:xfrm>
          <a:prstGeom prst="rect">
            <a:avLst/>
          </a:prstGeom>
          <a:blipFill>
            <a:blip r:embed="rId5"/>
            <a:stretch>
              <a:fillRect/>
            </a:stretch>
          </a:blipFill>
          <a:ln>
            <a:noFill/>
          </a:ln>
        </p:spPr>
      </p:sp>
      <p:sp>
        <p:nvSpPr>
          <p:cNvPr id="118" name="Shape 118"/>
          <p:cNvSpPr/>
          <p:nvPr/>
        </p:nvSpPr>
        <p:spPr>
          <a:xfrm>
            <a:off x="4427100" y="3375250"/>
            <a:ext cx="4716899" cy="3482749"/>
          </a:xfrm>
          <a:prstGeom prst="rect">
            <a:avLst/>
          </a:prstGeom>
          <a:blipFill>
            <a:blip r:embed="rId6"/>
            <a:stretch>
              <a:fillRect/>
            </a:stretch>
          </a:blipFill>
          <a:ln>
            <a:noFill/>
          </a:ln>
        </p:spPr>
      </p:sp>
    </p:spTree>
    <p:extLst>
      <p:ext uri="{BB962C8B-B14F-4D97-AF65-F5344CB8AC3E}">
        <p14:creationId xmlns:p14="http://schemas.microsoft.com/office/powerpoint/2010/main" val="993608180"/>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Let’s think about our data</a:t>
            </a:r>
          </a:p>
        </p:txBody>
      </p:sp>
      <p:sp>
        <p:nvSpPr>
          <p:cNvPr id="124" name="Shape 124"/>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Calibri"/>
              <a:buChar char="•"/>
            </a:pPr>
            <a:r>
              <a:rPr lang="en-US" sz="3200" b="0" i="0" u="none" strike="noStrike" cap="none" baseline="0">
                <a:solidFill>
                  <a:schemeClr val="dk1"/>
                </a:solidFill>
                <a:latin typeface="Calibri"/>
                <a:ea typeface="Calibri"/>
                <a:cs typeface="Calibri"/>
                <a:sym typeface="Calibri"/>
              </a:rPr>
              <a:t>What are the </a:t>
            </a:r>
            <a:r>
              <a:rPr lang="en-US" sz="3200" b="1" i="0" u="none" strike="noStrike" cap="none" baseline="0">
                <a:solidFill>
                  <a:schemeClr val="dk1"/>
                </a:solidFill>
                <a:latin typeface="Calibri"/>
                <a:ea typeface="Calibri"/>
                <a:cs typeface="Calibri"/>
                <a:sym typeface="Calibri"/>
              </a:rPr>
              <a:t>different types </a:t>
            </a:r>
            <a:r>
              <a:rPr lang="en-US" sz="3200" b="0" i="0" u="none" strike="noStrike" cap="none" baseline="0">
                <a:solidFill>
                  <a:schemeClr val="dk1"/>
                </a:solidFill>
                <a:latin typeface="Calibri"/>
                <a:ea typeface="Calibri"/>
                <a:cs typeface="Calibri"/>
                <a:sym typeface="Calibri"/>
              </a:rPr>
              <a:t>of variables that we measured?</a:t>
            </a:r>
          </a:p>
          <a:p>
            <a:pPr marL="342900" marR="0" lvl="0" indent="-342900" algn="l" rtl="0">
              <a:spcBef>
                <a:spcPts val="640"/>
              </a:spcBef>
              <a:buClr>
                <a:schemeClr val="dk1"/>
              </a:buClr>
              <a:buSzPct val="100000"/>
              <a:buFont typeface="Calibri"/>
              <a:buChar char="•"/>
            </a:pPr>
            <a:r>
              <a:rPr lang="en-US" sz="3200" b="1" i="0" u="none" strike="noStrike" cap="none" baseline="0">
                <a:solidFill>
                  <a:schemeClr val="dk1"/>
                </a:solidFill>
                <a:latin typeface="Calibri"/>
                <a:ea typeface="Calibri"/>
                <a:cs typeface="Calibri"/>
                <a:sym typeface="Calibri"/>
              </a:rPr>
              <a:t>How did you measure </a:t>
            </a:r>
            <a:r>
              <a:rPr lang="en-US" sz="3200" b="0" i="0" u="none" strike="noStrike" cap="none" baseline="0">
                <a:solidFill>
                  <a:schemeClr val="dk1"/>
                </a:solidFill>
                <a:latin typeface="Calibri"/>
                <a:ea typeface="Calibri"/>
                <a:cs typeface="Calibri"/>
                <a:sym typeface="Calibri"/>
              </a:rPr>
              <a:t>each of the variables?</a:t>
            </a:r>
          </a:p>
          <a:p>
            <a:pPr marL="342900" marR="0" lvl="0" indent="-342900" algn="l" rtl="0">
              <a:spcBef>
                <a:spcPts val="640"/>
              </a:spcBef>
              <a:buClr>
                <a:schemeClr val="dk1"/>
              </a:buClr>
              <a:buSzPct val="100000"/>
              <a:buFont typeface="Calibri"/>
              <a:buChar char="•"/>
            </a:pPr>
            <a:r>
              <a:rPr lang="en-US" sz="3200" b="0" i="0" u="none" strike="noStrike" cap="none" baseline="0">
                <a:solidFill>
                  <a:schemeClr val="dk1"/>
                </a:solidFill>
                <a:latin typeface="Calibri"/>
                <a:ea typeface="Calibri"/>
                <a:cs typeface="Calibri"/>
                <a:sym typeface="Calibri"/>
              </a:rPr>
              <a:t>Were any of these </a:t>
            </a:r>
            <a:r>
              <a:rPr lang="en-US" sz="3200" b="1" i="0" u="none" strike="noStrike" cap="none" baseline="0">
                <a:solidFill>
                  <a:schemeClr val="dk1"/>
                </a:solidFill>
                <a:latin typeface="Calibri"/>
                <a:ea typeface="Calibri"/>
                <a:cs typeface="Calibri"/>
                <a:sym typeface="Calibri"/>
              </a:rPr>
              <a:t>hard to measure</a:t>
            </a:r>
            <a:r>
              <a:rPr lang="en-US" sz="3200" b="0" i="0" u="none" strike="noStrike" cap="none" baseline="0">
                <a:solidFill>
                  <a:schemeClr val="dk1"/>
                </a:solidFill>
                <a:latin typeface="Calibri"/>
                <a:ea typeface="Calibri"/>
                <a:cs typeface="Calibri"/>
                <a:sym typeface="Calibri"/>
              </a:rPr>
              <a:t>?</a:t>
            </a:r>
          </a:p>
          <a:p>
            <a:pPr marL="342900" marR="0" lvl="0" indent="-342900" algn="l" rtl="0">
              <a:spcBef>
                <a:spcPts val="640"/>
              </a:spcBef>
              <a:buClr>
                <a:schemeClr val="dk1"/>
              </a:buClr>
              <a:buSzPct val="100000"/>
              <a:buFont typeface="Calibri"/>
              <a:buChar char="•"/>
            </a:pPr>
            <a:r>
              <a:rPr lang="en-US" sz="3200" b="0" i="0" u="none" strike="noStrike" cap="none" baseline="0">
                <a:solidFill>
                  <a:schemeClr val="dk1"/>
                </a:solidFill>
                <a:latin typeface="Calibri"/>
                <a:ea typeface="Calibri"/>
                <a:cs typeface="Calibri"/>
                <a:sym typeface="Calibri"/>
              </a:rPr>
              <a:t>What were the </a:t>
            </a:r>
            <a:r>
              <a:rPr lang="en-US" sz="3200" b="1" i="0" u="none" strike="noStrike" cap="none" baseline="0">
                <a:solidFill>
                  <a:schemeClr val="dk1"/>
                </a:solidFill>
                <a:latin typeface="Calibri"/>
                <a:ea typeface="Calibri"/>
                <a:cs typeface="Calibri"/>
                <a:sym typeface="Calibri"/>
              </a:rPr>
              <a:t>units</a:t>
            </a:r>
            <a:r>
              <a:rPr lang="en-US" sz="3200" b="0" i="0" u="none" strike="noStrike" cap="none" baseline="0">
                <a:solidFill>
                  <a:schemeClr val="dk1"/>
                </a:solidFill>
                <a:latin typeface="Calibri"/>
                <a:ea typeface="Calibri"/>
                <a:cs typeface="Calibri"/>
                <a:sym typeface="Calibri"/>
              </a:rPr>
              <a:t> for each variable?</a:t>
            </a:r>
          </a:p>
          <a:p>
            <a:pPr marL="342900" marR="0" lvl="0" indent="-342900" algn="l" rtl="0">
              <a:spcBef>
                <a:spcPts val="640"/>
              </a:spcBef>
              <a:buClr>
                <a:schemeClr val="dk1"/>
              </a:buClr>
              <a:buSzPct val="100000"/>
              <a:buFont typeface="Calibri"/>
              <a:buChar char="•"/>
            </a:pPr>
            <a:r>
              <a:rPr lang="en-US" sz="3200" b="0" i="0" u="none" strike="noStrike" cap="none" baseline="0">
                <a:solidFill>
                  <a:schemeClr val="dk1"/>
                </a:solidFill>
                <a:latin typeface="Calibri"/>
                <a:ea typeface="Calibri"/>
                <a:cs typeface="Calibri"/>
                <a:sym typeface="Calibri"/>
              </a:rPr>
              <a:t>What might the </a:t>
            </a:r>
            <a:r>
              <a:rPr lang="en-US" sz="3200" b="1" i="0" u="none" strike="noStrike" cap="none" baseline="0">
                <a:solidFill>
                  <a:schemeClr val="dk1"/>
                </a:solidFill>
                <a:latin typeface="Calibri"/>
                <a:ea typeface="Calibri"/>
                <a:cs typeface="Calibri"/>
                <a:sym typeface="Calibri"/>
              </a:rPr>
              <a:t>context</a:t>
            </a:r>
            <a:r>
              <a:rPr lang="en-US" sz="3200" b="0" i="0" u="none" strike="noStrike" cap="none" baseline="0">
                <a:solidFill>
                  <a:schemeClr val="dk1"/>
                </a:solidFill>
                <a:latin typeface="Calibri"/>
                <a:ea typeface="Calibri"/>
                <a:cs typeface="Calibri"/>
                <a:sym typeface="Calibri"/>
              </a:rPr>
              <a:t> be for each of these charts?</a:t>
            </a:r>
          </a:p>
          <a:p>
            <a:endParaRPr lang="en-US" sz="3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4779994"/>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1524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baseline="0" dirty="0">
                <a:solidFill>
                  <a:schemeClr val="dk1"/>
                </a:solidFill>
                <a:latin typeface="Calibri"/>
                <a:ea typeface="Calibri"/>
                <a:cs typeface="Calibri"/>
                <a:sym typeface="Calibri"/>
              </a:rPr>
              <a:t>Measures of Center</a:t>
            </a:r>
          </a:p>
        </p:txBody>
      </p:sp>
      <p:sp>
        <p:nvSpPr>
          <p:cNvPr id="132" name="Shape 132"/>
          <p:cNvSpPr txBox="1">
            <a:spLocks noGrp="1"/>
          </p:cNvSpPr>
          <p:nvPr>
            <p:ph type="body" idx="1"/>
          </p:nvPr>
        </p:nvSpPr>
        <p:spPr>
          <a:xfrm>
            <a:off x="457200" y="838200"/>
            <a:ext cx="8229600" cy="5333999"/>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Calibri"/>
              <a:buChar char="•"/>
            </a:pPr>
            <a:r>
              <a:rPr lang="en-US" sz="2800" b="1" i="0" u="none" strike="noStrike" cap="none" baseline="0" dirty="0">
                <a:solidFill>
                  <a:schemeClr val="dk1"/>
                </a:solidFill>
                <a:latin typeface="Calibri"/>
                <a:ea typeface="Calibri"/>
                <a:cs typeface="Calibri"/>
                <a:sym typeface="Calibri"/>
              </a:rPr>
              <a:t>Mean</a:t>
            </a:r>
            <a:r>
              <a:rPr lang="en-US" sz="2800" b="0" i="0" u="none" strike="noStrike" cap="none" baseline="0" dirty="0">
                <a:solidFill>
                  <a:schemeClr val="dk1"/>
                </a:solidFill>
                <a:latin typeface="Calibri"/>
                <a:ea typeface="Calibri"/>
                <a:cs typeface="Calibri"/>
                <a:sym typeface="Calibri"/>
              </a:rPr>
              <a:t>:</a:t>
            </a:r>
          </a:p>
          <a:p>
            <a:pPr marL="742950" marR="0" lvl="1" indent="-285750" algn="l" rtl="0">
              <a:spcBef>
                <a:spcPts val="480"/>
              </a:spcBef>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Add and divide</a:t>
            </a:r>
          </a:p>
          <a:p>
            <a:pPr marL="742950" marR="0" lvl="1" indent="-285750" algn="l" rtl="0">
              <a:spcBef>
                <a:spcPts val="480"/>
              </a:spcBef>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“fair share”</a:t>
            </a:r>
          </a:p>
          <a:p>
            <a:pPr marL="742950" marR="0" lvl="1" indent="-285750" algn="l" rtl="0">
              <a:spcBef>
                <a:spcPts val="480"/>
              </a:spcBef>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Pencil activity</a:t>
            </a:r>
          </a:p>
          <a:p>
            <a:pPr marL="742950" marR="0" lvl="1" indent="-285750" algn="l" rtl="0">
              <a:spcBef>
                <a:spcPts val="480"/>
              </a:spcBef>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Block activity</a:t>
            </a:r>
          </a:p>
          <a:p>
            <a:pPr marL="742950" marR="0" lvl="1" indent="-285750" algn="l" rtl="0">
              <a:spcBef>
                <a:spcPts val="480"/>
              </a:spcBef>
              <a:buClr>
                <a:schemeClr val="dk1"/>
              </a:buClr>
              <a:buSzPct val="100000"/>
              <a:buFont typeface="Calibri"/>
              <a:buChar char="–"/>
            </a:pPr>
            <a:r>
              <a:rPr lang="en-US" sz="2400" b="0" i="0" u="none" strike="noStrike" cap="none" baseline="0" dirty="0">
                <a:solidFill>
                  <a:schemeClr val="dk1"/>
                </a:solidFill>
                <a:latin typeface="Calibri"/>
                <a:ea typeface="Calibri"/>
                <a:cs typeface="Calibri"/>
                <a:sym typeface="Calibri"/>
              </a:rPr>
              <a:t>Glass/beaker activity</a:t>
            </a:r>
          </a:p>
          <a:p>
            <a:endParaRPr lang="en-US" sz="2400" b="0" i="0" u="none" strike="noStrike" cap="none" baseline="0" dirty="0">
              <a:solidFill>
                <a:schemeClr val="dk1"/>
              </a:solidFill>
              <a:latin typeface="Calibri"/>
              <a:ea typeface="Calibri"/>
              <a:cs typeface="Calibri"/>
              <a:sym typeface="Calibri"/>
            </a:endParaRPr>
          </a:p>
          <a:p>
            <a:endParaRPr lang="en-US" sz="2400" b="0" i="0" u="none" strike="noStrike" cap="none" baseline="0" dirty="0">
              <a:solidFill>
                <a:schemeClr val="dk1"/>
              </a:solidFill>
              <a:latin typeface="Calibri"/>
              <a:ea typeface="Calibri"/>
              <a:cs typeface="Calibri"/>
              <a:sym typeface="Calibri"/>
            </a:endParaRPr>
          </a:p>
          <a:p>
            <a:endParaRPr lang="en-US" sz="2400" b="0" i="0" u="none" strike="noStrike" cap="none" baseline="0" dirty="0">
              <a:solidFill>
                <a:schemeClr val="dk1"/>
              </a:solidFill>
              <a:latin typeface="Calibri"/>
              <a:ea typeface="Calibri"/>
              <a:cs typeface="Calibri"/>
              <a:sym typeface="Calibri"/>
            </a:endParaRPr>
          </a:p>
        </p:txBody>
      </p:sp>
      <p:sp>
        <p:nvSpPr>
          <p:cNvPr id="133" name="Shape 133"/>
          <p:cNvSpPr/>
          <p:nvPr/>
        </p:nvSpPr>
        <p:spPr>
          <a:xfrm>
            <a:off x="4762500" y="1233054"/>
            <a:ext cx="4152900" cy="3031918"/>
          </a:xfrm>
          <a:prstGeom prst="rect">
            <a:avLst/>
          </a:prstGeom>
          <a:blipFill>
            <a:blip r:embed="rId3"/>
            <a:stretch>
              <a:fillRect/>
            </a:stretch>
          </a:blipFill>
        </p:spPr>
      </p:sp>
      <p:sp>
        <p:nvSpPr>
          <p:cNvPr id="134" name="Shape 134"/>
          <p:cNvSpPr/>
          <p:nvPr/>
        </p:nvSpPr>
        <p:spPr>
          <a:xfrm>
            <a:off x="914400" y="3810000"/>
            <a:ext cx="3305175" cy="2200275"/>
          </a:xfrm>
          <a:prstGeom prst="rect">
            <a:avLst/>
          </a:prstGeom>
          <a:blipFill>
            <a:blip r:embed="rId4"/>
            <a:stretch>
              <a:fillRect/>
            </a:stretch>
          </a:blipFill>
        </p:spPr>
      </p:sp>
    </p:spTree>
    <p:extLst>
      <p:ext uri="{BB962C8B-B14F-4D97-AF65-F5344CB8AC3E}">
        <p14:creationId xmlns:p14="http://schemas.microsoft.com/office/powerpoint/2010/main" val="2463926254"/>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762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baseline="0" dirty="0">
                <a:solidFill>
                  <a:schemeClr val="dk1"/>
                </a:solidFill>
                <a:latin typeface="Calibri"/>
                <a:ea typeface="Calibri"/>
                <a:cs typeface="Calibri"/>
                <a:sym typeface="Calibri"/>
              </a:rPr>
              <a:t>Different Graphs, Same Data</a:t>
            </a:r>
          </a:p>
        </p:txBody>
      </p:sp>
      <p:sp>
        <p:nvSpPr>
          <p:cNvPr id="142" name="Shape 142"/>
          <p:cNvSpPr/>
          <p:nvPr/>
        </p:nvSpPr>
        <p:spPr>
          <a:xfrm>
            <a:off x="1905000" y="990600"/>
            <a:ext cx="5562600" cy="5178161"/>
          </a:xfrm>
          <a:prstGeom prst="rect">
            <a:avLst/>
          </a:prstGeom>
          <a:blipFill>
            <a:blip r:embed="rId3"/>
            <a:stretch>
              <a:fillRect/>
            </a:stretch>
          </a:blipFill>
        </p:spPr>
      </p:sp>
    </p:spTree>
    <p:extLst>
      <p:ext uri="{BB962C8B-B14F-4D97-AF65-F5344CB8AC3E}">
        <p14:creationId xmlns:p14="http://schemas.microsoft.com/office/powerpoint/2010/main" val="3340330407"/>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460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Back to the Core</a:t>
            </a:r>
          </a:p>
        </p:txBody>
      </p:sp>
      <p:sp>
        <p:nvSpPr>
          <p:cNvPr id="150" name="Shape 150"/>
          <p:cNvSpPr txBox="1">
            <a:spLocks noGrp="1"/>
          </p:cNvSpPr>
          <p:nvPr>
            <p:ph type="body" idx="1"/>
          </p:nvPr>
        </p:nvSpPr>
        <p:spPr>
          <a:xfrm>
            <a:off x="457200" y="1219200"/>
            <a:ext cx="8229600" cy="45261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r>
              <a:rPr lang="en-US" sz="2400" b="1" i="0" u="none" strike="noStrike" cap="none" baseline="0" dirty="0">
                <a:solidFill>
                  <a:schemeClr val="dk1"/>
                </a:solidFill>
                <a:latin typeface="Calibri"/>
                <a:ea typeface="Calibri"/>
                <a:cs typeface="Calibri"/>
                <a:sym typeface="Calibri"/>
              </a:rPr>
              <a:t>Draw informal comparative inferences about two populations. </a:t>
            </a:r>
          </a:p>
          <a:p>
            <a:pPr marL="342900" marR="0" lvl="0" indent="-342900" algn="l" rtl="0">
              <a:spcBef>
                <a:spcPts val="640"/>
              </a:spcBef>
              <a:buClr>
                <a:schemeClr val="dk1"/>
              </a:buClr>
              <a:buSzPct val="177777"/>
              <a:buFont typeface="Calibri"/>
              <a:buChar char="•"/>
            </a:pPr>
            <a:endParaRPr lang="en-US" sz="500" b="0" i="0" u="sng" strike="noStrike" cap="none" baseline="0" dirty="0" smtClean="0">
              <a:solidFill>
                <a:schemeClr val="hlink"/>
              </a:solidFill>
              <a:latin typeface="Calibri"/>
              <a:ea typeface="Calibri"/>
              <a:cs typeface="Calibri"/>
              <a:sym typeface="Calibri"/>
              <a:hlinkClick r:id="rId3"/>
            </a:endParaRPr>
          </a:p>
          <a:p>
            <a:pPr marL="342900" marR="0" lvl="0" indent="-342900" algn="l" rtl="0">
              <a:spcBef>
                <a:spcPts val="640"/>
              </a:spcBef>
              <a:buClr>
                <a:schemeClr val="dk1"/>
              </a:buClr>
              <a:buSzPct val="177777"/>
              <a:buFont typeface="Calibri"/>
              <a:buChar char="•"/>
            </a:pPr>
            <a:r>
              <a:rPr lang="en-US" sz="1750" b="0" i="0" u="sng" strike="noStrike" cap="none" baseline="0" dirty="0" smtClean="0">
                <a:solidFill>
                  <a:schemeClr val="hlink"/>
                </a:solidFill>
                <a:latin typeface="Calibri"/>
                <a:ea typeface="Calibri"/>
                <a:cs typeface="Calibri"/>
                <a:sym typeface="Calibri"/>
                <a:hlinkClick r:id="rId3"/>
              </a:rPr>
              <a:t>CCSS.Math.Content</a:t>
            </a:r>
            <a:r>
              <a:rPr lang="en-US" sz="1750" b="0" i="0" u="sng" strike="noStrike" cap="none" baseline="0" dirty="0">
                <a:solidFill>
                  <a:schemeClr val="hlink"/>
                </a:solidFill>
                <a:latin typeface="Calibri"/>
                <a:ea typeface="Calibri"/>
                <a:cs typeface="Calibri"/>
                <a:sym typeface="Calibri"/>
                <a:hlinkClick r:id="rId3"/>
              </a:rPr>
              <a:t>.7.SP.B.3</a:t>
            </a:r>
            <a:r>
              <a:rPr lang="en-US" sz="1750" b="0" i="0" u="none" strike="noStrike" cap="none" baseline="0" dirty="0">
                <a:solidFill>
                  <a:schemeClr val="dk1"/>
                </a:solidFill>
                <a:latin typeface="Calibri"/>
                <a:ea typeface="Calibri"/>
                <a:cs typeface="Calibri"/>
                <a:sym typeface="Calibri"/>
              </a:rPr>
              <a:t> Informally assess the degree of visual overlap of two numerical data distributions with similar </a:t>
            </a:r>
            <a:r>
              <a:rPr lang="en-US" sz="1750" b="0" i="0" u="none" strike="noStrike" cap="none" baseline="0" dirty="0" err="1">
                <a:solidFill>
                  <a:schemeClr val="dk1"/>
                </a:solidFill>
                <a:latin typeface="Calibri"/>
                <a:ea typeface="Calibri"/>
                <a:cs typeface="Calibri"/>
                <a:sym typeface="Calibri"/>
              </a:rPr>
              <a:t>variabilities</a:t>
            </a:r>
            <a:r>
              <a:rPr lang="en-US" sz="1750" b="0" i="0" u="none" strike="noStrike" cap="none" baseline="0" dirty="0">
                <a:solidFill>
                  <a:schemeClr val="dk1"/>
                </a:solidFill>
                <a:latin typeface="Calibri"/>
                <a:ea typeface="Calibri"/>
                <a:cs typeface="Calibri"/>
                <a:sym typeface="Calibri"/>
              </a:rPr>
              <a:t>, measuring the difference between the centers by expressing it as a multiple of a measure of variability. </a:t>
            </a:r>
            <a:r>
              <a:rPr lang="en-US" sz="1750" b="0" i="1" u="none" strike="noStrike" cap="none" baseline="0" dirty="0">
                <a:solidFill>
                  <a:schemeClr val="dk1"/>
                </a:solidFill>
                <a:latin typeface="Calibri"/>
                <a:ea typeface="Calibri"/>
                <a:cs typeface="Calibri"/>
                <a:sym typeface="Calibri"/>
              </a:rPr>
              <a:t>For example, the mean height of players on the basketball team is 10 cm greater than the mean height of players on the soccer team, about twice the variability (mean absolute deviation) on either team; on a dot plot, the separation between the two distributions of heights is noticeable</a:t>
            </a:r>
            <a:r>
              <a:rPr lang="en-US" sz="1750" b="0" i="0" u="none" strike="noStrike" cap="none" baseline="0" dirty="0">
                <a:solidFill>
                  <a:schemeClr val="dk1"/>
                </a:solidFill>
                <a:latin typeface="Calibri"/>
                <a:ea typeface="Calibri"/>
                <a:cs typeface="Calibri"/>
                <a:sym typeface="Calibri"/>
              </a:rPr>
              <a:t>.</a:t>
            </a:r>
          </a:p>
          <a:p>
            <a:pPr marL="342900" marR="0" lvl="0" indent="-342900" algn="l" rtl="0">
              <a:spcBef>
                <a:spcPts val="640"/>
              </a:spcBef>
              <a:buClr>
                <a:schemeClr val="dk1"/>
              </a:buClr>
              <a:buSzPct val="177777"/>
              <a:buFont typeface="Calibri"/>
              <a:buChar char="•"/>
            </a:pPr>
            <a:r>
              <a:rPr lang="en-US" sz="1750" b="0" i="0" u="sng" strike="noStrike" cap="none" baseline="0" dirty="0">
                <a:solidFill>
                  <a:schemeClr val="hlink"/>
                </a:solidFill>
                <a:latin typeface="Calibri"/>
                <a:ea typeface="Calibri"/>
                <a:cs typeface="Calibri"/>
                <a:sym typeface="Calibri"/>
                <a:hlinkClick r:id="rId4"/>
              </a:rPr>
              <a:t>CCSS.Math.Content.7.SP.B.4</a:t>
            </a:r>
            <a:r>
              <a:rPr lang="en-US" sz="1750" b="0" i="0" u="none" strike="noStrike" cap="none" baseline="0" dirty="0">
                <a:solidFill>
                  <a:schemeClr val="dk1"/>
                </a:solidFill>
                <a:latin typeface="Calibri"/>
                <a:ea typeface="Calibri"/>
                <a:cs typeface="Calibri"/>
                <a:sym typeface="Calibri"/>
              </a:rPr>
              <a:t> Use measures of center and measures of variability for numerical data from random samples to draw informal comparative inferences about two populations. </a:t>
            </a:r>
            <a:r>
              <a:rPr lang="en-US" sz="1750" b="0" i="1" u="none" strike="noStrike" cap="none" baseline="0" dirty="0">
                <a:solidFill>
                  <a:schemeClr val="dk1"/>
                </a:solidFill>
                <a:latin typeface="Calibri"/>
                <a:ea typeface="Calibri"/>
                <a:cs typeface="Calibri"/>
                <a:sym typeface="Calibri"/>
              </a:rPr>
              <a:t>For example, decide whether the words in a chapter of a seventh-grade science book are generally longer than the words in a chapter of a fourth-grade science book</a:t>
            </a:r>
            <a:r>
              <a:rPr lang="en-US" sz="1750" b="0" i="0" u="none" strike="noStrike" cap="none" baseline="0" dirty="0">
                <a:solidFill>
                  <a:schemeClr val="dk1"/>
                </a:solidFill>
                <a:latin typeface="Calibri"/>
                <a:ea typeface="Calibri"/>
                <a:cs typeface="Calibri"/>
                <a:sym typeface="Calibri"/>
              </a:rPr>
              <a:t>.</a:t>
            </a:r>
          </a:p>
          <a:p>
            <a:pPr marL="342900" marR="0" lvl="0" indent="-342900" algn="l" rtl="0">
              <a:spcBef>
                <a:spcPts val="640"/>
              </a:spcBef>
              <a:buClr>
                <a:schemeClr val="dk1"/>
              </a:buClr>
              <a:buSzPct val="177777"/>
              <a:buFont typeface="Calibri"/>
              <a:buChar char="•"/>
            </a:pPr>
            <a:r>
              <a:rPr lang="en-US" sz="1750" b="0" i="0" u="sng" strike="noStrike" cap="none" baseline="0" dirty="0">
                <a:solidFill>
                  <a:schemeClr val="hlink"/>
                </a:solidFill>
                <a:latin typeface="Calibri"/>
                <a:ea typeface="Calibri"/>
                <a:cs typeface="Calibri"/>
                <a:sym typeface="Calibri"/>
                <a:hlinkClick r:id="rId5"/>
              </a:rPr>
              <a:t>CCSS.Math.Content.HSS-IC.B.5</a:t>
            </a:r>
            <a:r>
              <a:rPr lang="en-US" sz="1750" b="0" i="0" u="none" strike="noStrike" cap="none" baseline="0" dirty="0">
                <a:solidFill>
                  <a:schemeClr val="dk1"/>
                </a:solidFill>
                <a:latin typeface="Calibri"/>
                <a:ea typeface="Calibri"/>
                <a:cs typeface="Calibri"/>
                <a:sym typeface="Calibri"/>
              </a:rPr>
              <a:t> Use data from a randomized experiment to compare two treatments; use simulations to decide if differences between parameters are significant.</a:t>
            </a:r>
          </a:p>
          <a:p>
            <a:endParaRPr lang="en-US" sz="175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403186"/>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Are you a Good Timer?</a:t>
            </a:r>
          </a:p>
        </p:txBody>
      </p:sp>
      <p:sp>
        <p:nvSpPr>
          <p:cNvPr id="158" name="Shape 15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Calibri"/>
              <a:buChar char="•"/>
            </a:pPr>
            <a:r>
              <a:rPr lang="en-US" sz="3200" b="1" i="0" u="none" strike="noStrike" cap="none" baseline="0">
                <a:solidFill>
                  <a:schemeClr val="dk1"/>
                </a:solidFill>
                <a:latin typeface="Calibri"/>
                <a:ea typeface="Calibri"/>
                <a:cs typeface="Calibri"/>
                <a:sym typeface="Calibri"/>
              </a:rPr>
              <a:t>Quick Experiment:</a:t>
            </a:r>
          </a:p>
          <a:p>
            <a:pPr marL="742950" marR="0" lvl="1" indent="-285750" algn="l" rtl="0">
              <a:spcBef>
                <a:spcPts val="56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Close your eyes</a:t>
            </a:r>
          </a:p>
          <a:p>
            <a:pPr marL="742950" marR="0" lvl="1" indent="-285750" algn="l" rtl="0">
              <a:spcBef>
                <a:spcPts val="56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When you he</a:t>
            </a:r>
            <a:r>
              <a:rPr lang="en-US"/>
              <a:t>ar</a:t>
            </a:r>
            <a:r>
              <a:rPr lang="en-US" sz="2800" b="0" i="0" u="none" strike="noStrike" cap="none" baseline="0">
                <a:solidFill>
                  <a:schemeClr val="dk1"/>
                </a:solidFill>
                <a:latin typeface="Calibri"/>
                <a:ea typeface="Calibri"/>
                <a:cs typeface="Calibri"/>
                <a:sym typeface="Calibri"/>
              </a:rPr>
              <a:t> the “START”, </a:t>
            </a:r>
            <a:br>
              <a:rPr lang="en-US" sz="2800" b="0" i="0" u="none" strike="noStrike" cap="none" baseline="0">
                <a:solidFill>
                  <a:schemeClr val="dk1"/>
                </a:solidFill>
                <a:latin typeface="Calibri"/>
                <a:ea typeface="Calibri"/>
                <a:cs typeface="Calibri"/>
                <a:sym typeface="Calibri"/>
              </a:rPr>
            </a:br>
            <a:r>
              <a:rPr lang="en-US" sz="2800" b="0" i="0" u="none" strike="noStrike" cap="none" baseline="0">
                <a:solidFill>
                  <a:schemeClr val="dk1"/>
                </a:solidFill>
                <a:latin typeface="Calibri"/>
                <a:ea typeface="Calibri"/>
                <a:cs typeface="Calibri"/>
                <a:sym typeface="Calibri"/>
              </a:rPr>
              <a:t>begin counting off seconds in your head</a:t>
            </a:r>
          </a:p>
          <a:p>
            <a:pPr marL="742950" marR="0" lvl="1" indent="-285750" algn="l" rtl="0">
              <a:spcBef>
                <a:spcPts val="560"/>
              </a:spcBef>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When you he</a:t>
            </a:r>
            <a:r>
              <a:rPr lang="en-US"/>
              <a:t>ar</a:t>
            </a:r>
            <a:r>
              <a:rPr lang="en-US" sz="2800" b="0" i="0" u="none" strike="noStrike" cap="none" baseline="0">
                <a:solidFill>
                  <a:schemeClr val="dk1"/>
                </a:solidFill>
                <a:latin typeface="Calibri"/>
                <a:ea typeface="Calibri"/>
                <a:cs typeface="Calibri"/>
                <a:sym typeface="Calibri"/>
              </a:rPr>
              <a:t> the “STOP”, write down the number you reached</a:t>
            </a:r>
          </a:p>
        </p:txBody>
      </p:sp>
      <p:sp>
        <p:nvSpPr>
          <p:cNvPr id="159" name="Shape 159"/>
          <p:cNvSpPr/>
          <p:nvPr/>
        </p:nvSpPr>
        <p:spPr>
          <a:xfrm>
            <a:off x="7034211" y="1371600"/>
            <a:ext cx="1171575" cy="1405891"/>
          </a:xfrm>
          <a:prstGeom prst="rect">
            <a:avLst/>
          </a:prstGeom>
          <a:blipFill>
            <a:blip r:embed="rId3"/>
            <a:stretch>
              <a:fillRect/>
            </a:stretch>
          </a:blipFill>
        </p:spPr>
      </p:sp>
    </p:spTree>
    <p:extLst>
      <p:ext uri="{BB962C8B-B14F-4D97-AF65-F5344CB8AC3E}">
        <p14:creationId xmlns:p14="http://schemas.microsoft.com/office/powerpoint/2010/main" val="2993911728"/>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Are you a Good Timer?</a:t>
            </a:r>
          </a:p>
        </p:txBody>
      </p:sp>
      <p:sp>
        <p:nvSpPr>
          <p:cNvPr id="167" name="Shape 167"/>
          <p:cNvSpPr txBox="1">
            <a:spLocks noGrp="1"/>
          </p:cNvSpPr>
          <p:nvPr>
            <p:ph type="body" idx="1"/>
          </p:nvPr>
        </p:nvSpPr>
        <p:spPr>
          <a:xfrm>
            <a:off x="457200" y="1600200"/>
            <a:ext cx="8229600" cy="4648199"/>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sz="3200" b="1" i="0" u="none" strike="noStrike" cap="none" baseline="0">
                <a:solidFill>
                  <a:schemeClr val="dk1"/>
                </a:solidFill>
                <a:latin typeface="Calibri"/>
                <a:ea typeface="Calibri"/>
                <a:cs typeface="Calibri"/>
                <a:sym typeface="Calibri"/>
              </a:rPr>
              <a:t>Come up and Graph the results</a:t>
            </a:r>
          </a:p>
          <a:p>
            <a:endParaRPr lang="en-US" sz="3200" b="1" i="0" u="none" strike="noStrike" cap="none" baseline="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Calibri"/>
              <a:buChar char="•"/>
            </a:pPr>
            <a:r>
              <a:rPr lang="en-US" sz="3200" b="1" i="0" u="none" strike="noStrike" cap="none" baseline="0">
                <a:solidFill>
                  <a:schemeClr val="dk1"/>
                </a:solidFill>
                <a:latin typeface="Calibri"/>
                <a:ea typeface="Calibri"/>
                <a:cs typeface="Calibri"/>
                <a:sym typeface="Calibri"/>
              </a:rPr>
              <a:t>What do we see?</a:t>
            </a:r>
          </a:p>
          <a:p>
            <a:pPr marL="342900" marR="0" lvl="0" indent="-342900" algn="l" rtl="0">
              <a:spcBef>
                <a:spcPts val="640"/>
              </a:spcBef>
              <a:buClr>
                <a:schemeClr val="dk1"/>
              </a:buClr>
              <a:buSzPct val="100000"/>
              <a:buFont typeface="Calibri"/>
              <a:buChar char="•"/>
            </a:pPr>
            <a:r>
              <a:rPr lang="en-US" b="1"/>
              <a:t>Can you guess the exact number of seconds? How?</a:t>
            </a:r>
          </a:p>
          <a:p>
            <a:pPr marL="342900" lvl="0" indent="-342900" rtl="0">
              <a:spcBef>
                <a:spcPts val="0"/>
              </a:spcBef>
              <a:buClr>
                <a:schemeClr val="dk1"/>
              </a:buClr>
              <a:buSzPct val="100000"/>
              <a:buFont typeface="Calibri"/>
              <a:buChar char="•"/>
            </a:pPr>
            <a:r>
              <a:rPr lang="en-US" b="1"/>
              <a:t>How else might we explore this data?</a:t>
            </a:r>
          </a:p>
          <a:p>
            <a:pPr marL="342900" lvl="0" indent="-342900" rtl="0">
              <a:buClr>
                <a:schemeClr val="dk1"/>
              </a:buClr>
              <a:buSzPct val="100000"/>
              <a:buFont typeface="Calibri"/>
              <a:buChar char="•"/>
            </a:pPr>
            <a:r>
              <a:rPr lang="en-US" b="1"/>
              <a:t>What would be some interesting comparisons to make?</a:t>
            </a:r>
          </a:p>
        </p:txBody>
      </p:sp>
      <p:sp>
        <p:nvSpPr>
          <p:cNvPr id="168" name="Shape 168"/>
          <p:cNvSpPr/>
          <p:nvPr/>
        </p:nvSpPr>
        <p:spPr>
          <a:xfrm>
            <a:off x="7034211" y="1371600"/>
            <a:ext cx="1171575" cy="1405891"/>
          </a:xfrm>
          <a:prstGeom prst="rect">
            <a:avLst/>
          </a:prstGeom>
          <a:blipFill>
            <a:blip r:embed="rId3"/>
            <a:stretch>
              <a:fillRect/>
            </a:stretch>
          </a:blipFill>
        </p:spPr>
      </p:sp>
    </p:spTree>
    <p:extLst>
      <p:ext uri="{BB962C8B-B14F-4D97-AF65-F5344CB8AC3E}">
        <p14:creationId xmlns:p14="http://schemas.microsoft.com/office/powerpoint/2010/main" val="924716589"/>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Revisit the Timer Experiment</a:t>
            </a:r>
            <a:endParaRPr lang="en-US" b="1" dirty="0"/>
          </a:p>
        </p:txBody>
      </p:sp>
      <p:sp>
        <p:nvSpPr>
          <p:cNvPr id="3" name="Content Placeholder 2"/>
          <p:cNvSpPr>
            <a:spLocks noGrp="1"/>
          </p:cNvSpPr>
          <p:nvPr>
            <p:ph idx="1"/>
          </p:nvPr>
        </p:nvSpPr>
        <p:spPr/>
        <p:txBody>
          <a:bodyPr/>
          <a:lstStyle/>
          <a:p>
            <a:r>
              <a:rPr lang="en-US" dirty="0" smtClean="0"/>
              <a:t>How else might we explore this data?</a:t>
            </a:r>
          </a:p>
          <a:p>
            <a:r>
              <a:rPr lang="en-US" dirty="0" smtClean="0"/>
              <a:t>What would be some interesting comparisons to make?</a:t>
            </a:r>
          </a:p>
          <a:p>
            <a:endParaRPr lang="en-US" dirty="0"/>
          </a:p>
          <a:p>
            <a:pPr marL="0" indent="0">
              <a:buNone/>
            </a:pPr>
            <a:endParaRPr lang="en-US" dirty="0"/>
          </a:p>
          <a:p>
            <a:r>
              <a:rPr lang="en-US" dirty="0" smtClean="0"/>
              <a:t>Website about parallel plots, you can enter data for 2+ groups and graphs made for you:</a:t>
            </a:r>
            <a:endParaRPr lang="en-US" dirty="0"/>
          </a:p>
        </p:txBody>
      </p:sp>
      <p:sp>
        <p:nvSpPr>
          <p:cNvPr id="4" name="Rectangle 3"/>
          <p:cNvSpPr/>
          <p:nvPr/>
        </p:nvSpPr>
        <p:spPr>
          <a:xfrm>
            <a:off x="1143000" y="5100935"/>
            <a:ext cx="6705600" cy="461665"/>
          </a:xfrm>
          <a:prstGeom prst="rect">
            <a:avLst/>
          </a:prstGeom>
        </p:spPr>
        <p:txBody>
          <a:bodyPr wrap="square">
            <a:spAutoFit/>
          </a:bodyPr>
          <a:lstStyle/>
          <a:p>
            <a:r>
              <a:rPr lang="en-US" sz="2400" b="1" dirty="0">
                <a:hlinkClick r:id="rId3"/>
              </a:rPr>
              <a:t>http://www.physics.csbsju.edu/stats/box2.html</a:t>
            </a:r>
            <a:endParaRPr lang="en-US" sz="2400" b="1" dirty="0"/>
          </a:p>
        </p:txBody>
      </p:sp>
    </p:spTree>
    <p:extLst>
      <p:ext uri="{BB962C8B-B14F-4D97-AF65-F5344CB8AC3E}">
        <p14:creationId xmlns:p14="http://schemas.microsoft.com/office/powerpoint/2010/main" val="1626387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Presenters:</a:t>
            </a:r>
          </a:p>
          <a:p>
            <a:r>
              <a:rPr lang="en-US" b="1" dirty="0"/>
              <a:t>Dr. Stephanie </a:t>
            </a:r>
            <a:r>
              <a:rPr lang="en-US" b="1" dirty="0" smtClean="0"/>
              <a:t>Casey</a:t>
            </a:r>
            <a:r>
              <a:rPr lang="en-US" dirty="0" smtClean="0"/>
              <a:t>, Assistant </a:t>
            </a:r>
            <a:r>
              <a:rPr lang="en-US" dirty="0"/>
              <a:t>Professor </a:t>
            </a:r>
            <a:r>
              <a:rPr lang="en-US" dirty="0" smtClean="0"/>
              <a:t>of	Mathematics </a:t>
            </a:r>
            <a:r>
              <a:rPr lang="en-US" dirty="0"/>
              <a:t>Education </a:t>
            </a:r>
            <a:r>
              <a:rPr lang="en-US" dirty="0" smtClean="0"/>
              <a:t>at </a:t>
            </a:r>
          </a:p>
          <a:p>
            <a:pPr marL="109728" indent="0">
              <a:buNone/>
            </a:pPr>
            <a:r>
              <a:rPr lang="en-US" dirty="0"/>
              <a:t>	</a:t>
            </a:r>
            <a:r>
              <a:rPr lang="en-US" dirty="0" smtClean="0"/>
              <a:t>Eastern </a:t>
            </a:r>
            <a:r>
              <a:rPr lang="en-US" dirty="0"/>
              <a:t>Michigan </a:t>
            </a:r>
            <a:r>
              <a:rPr lang="en-US" dirty="0" smtClean="0"/>
              <a:t>University</a:t>
            </a:r>
          </a:p>
          <a:p>
            <a:pPr marL="109728" indent="0">
              <a:buNone/>
            </a:pPr>
            <a:endParaRPr lang="en-US" dirty="0" smtClean="0"/>
          </a:p>
          <a:p>
            <a:r>
              <a:rPr lang="en-US" b="1" dirty="0"/>
              <a:t>Karen </a:t>
            </a:r>
            <a:r>
              <a:rPr lang="en-US" b="1" dirty="0" smtClean="0"/>
              <a:t>Nielsen</a:t>
            </a:r>
            <a:r>
              <a:rPr lang="en-US" dirty="0" smtClean="0"/>
              <a:t>, Ph.D. student,</a:t>
            </a:r>
          </a:p>
          <a:p>
            <a:pPr marL="109728" indent="0">
              <a:buNone/>
            </a:pPr>
            <a:r>
              <a:rPr lang="en-US" dirty="0"/>
              <a:t>	</a:t>
            </a:r>
            <a:r>
              <a:rPr lang="en-US" dirty="0" smtClean="0"/>
              <a:t>Department </a:t>
            </a:r>
            <a:r>
              <a:rPr lang="en-US" dirty="0"/>
              <a:t>of Statistics at the</a:t>
            </a:r>
            <a:br>
              <a:rPr lang="en-US" dirty="0"/>
            </a:br>
            <a:r>
              <a:rPr lang="en-US" dirty="0" smtClean="0"/>
              <a:t>	University </a:t>
            </a:r>
            <a:r>
              <a:rPr lang="en-US" dirty="0"/>
              <a:t>of Michigan</a:t>
            </a:r>
            <a:endParaRPr lang="en-US" dirty="0" smtClean="0"/>
          </a:p>
        </p:txBody>
      </p:sp>
      <p:sp>
        <p:nvSpPr>
          <p:cNvPr id="3" name="Title 2"/>
          <p:cNvSpPr>
            <a:spLocks noGrp="1"/>
          </p:cNvSpPr>
          <p:nvPr>
            <p:ph type="title"/>
          </p:nvPr>
        </p:nvSpPr>
        <p:spPr/>
        <p:txBody>
          <a:bodyPr/>
          <a:lstStyle/>
          <a:p>
            <a:endParaRPr lang="en-US" dirty="0"/>
          </a:p>
        </p:txBody>
      </p:sp>
      <p:pic>
        <p:nvPicPr>
          <p:cNvPr id="4" name="Picture 3" descr="http://higherlogicdownload.s3.amazonaws.com/AMSTAT/512b94ce-b1f3-46cb-aeeb-dcee72125312/UploadedImages/AnnArbor.jpg"/>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229600" cy="1152525"/>
          </a:xfrm>
          <a:prstGeom prst="rect">
            <a:avLst/>
          </a:prstGeom>
          <a:noFill/>
          <a:ln>
            <a:noFill/>
          </a:ln>
        </p:spPr>
      </p:pic>
    </p:spTree>
    <p:extLst>
      <p:ext uri="{BB962C8B-B14F-4D97-AF65-F5344CB8AC3E}">
        <p14:creationId xmlns:p14="http://schemas.microsoft.com/office/powerpoint/2010/main" val="3230463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ctrTitle"/>
          </p:nvPr>
        </p:nvSpPr>
        <p:spPr>
          <a:xfrm>
            <a:off x="685800" y="2340000"/>
            <a:ext cx="7772400" cy="1470000"/>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Cambria"/>
              <a:buNone/>
            </a:pPr>
            <a:r>
              <a:rPr lang="en-US" b="0" i="0" u="none" strike="noStrike" cap="none" baseline="0" dirty="0" err="1">
                <a:solidFill>
                  <a:schemeClr val="dk2"/>
                </a:solidFill>
                <a:latin typeface="Cambria"/>
                <a:ea typeface="Cambria"/>
                <a:cs typeface="Cambria"/>
                <a:sym typeface="Cambria"/>
              </a:rPr>
              <a:t>GAISEing</a:t>
            </a:r>
            <a:r>
              <a:rPr lang="en-US" b="0" i="0" u="none" strike="noStrike" cap="none" baseline="0" dirty="0">
                <a:solidFill>
                  <a:schemeClr val="dk2"/>
                </a:solidFill>
                <a:latin typeface="Cambria"/>
                <a:ea typeface="Cambria"/>
                <a:cs typeface="Cambria"/>
                <a:sym typeface="Cambria"/>
              </a:rPr>
              <a:t> into the </a:t>
            </a:r>
            <a:br>
              <a:rPr lang="en-US" b="0" i="0" u="none" strike="noStrike" cap="none" baseline="0" dirty="0">
                <a:solidFill>
                  <a:schemeClr val="dk2"/>
                </a:solidFill>
                <a:latin typeface="Cambria"/>
                <a:ea typeface="Cambria"/>
                <a:cs typeface="Cambria"/>
                <a:sym typeface="Cambria"/>
              </a:rPr>
            </a:br>
            <a:r>
              <a:rPr lang="en-US" b="0" i="0" u="none" strike="noStrike" cap="none" baseline="0" dirty="0">
                <a:solidFill>
                  <a:schemeClr val="dk2"/>
                </a:solidFill>
                <a:latin typeface="Cambria"/>
                <a:ea typeface="Cambria"/>
                <a:cs typeface="Cambria"/>
                <a:sym typeface="Cambria"/>
              </a:rPr>
              <a:t>Statistics Common Core</a:t>
            </a:r>
            <a:br>
              <a:rPr lang="en-US" b="0" i="0" u="none" strike="noStrike" cap="none" baseline="0" dirty="0">
                <a:solidFill>
                  <a:schemeClr val="dk2"/>
                </a:solidFill>
                <a:latin typeface="Cambria"/>
                <a:ea typeface="Cambria"/>
                <a:cs typeface="Cambria"/>
                <a:sym typeface="Cambria"/>
              </a:rPr>
            </a:br>
            <a:r>
              <a:rPr lang="en-US" b="0" i="0" u="none" strike="noStrike" cap="none" baseline="0" dirty="0">
                <a:solidFill>
                  <a:schemeClr val="dk2"/>
                </a:solidFill>
                <a:latin typeface="Cambria"/>
                <a:ea typeface="Cambria"/>
                <a:cs typeface="Cambria"/>
                <a:sym typeface="Cambria"/>
              </a:rPr>
              <a:t>Day 2: Statistical Association</a:t>
            </a:r>
          </a:p>
        </p:txBody>
      </p:sp>
    </p:spTree>
    <p:extLst>
      <p:ext uri="{BB962C8B-B14F-4D97-AF65-F5344CB8AC3E}">
        <p14:creationId xmlns:p14="http://schemas.microsoft.com/office/powerpoint/2010/main" val="1142389703"/>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baseline="0">
                <a:solidFill>
                  <a:schemeClr val="dk2"/>
                </a:solidFill>
                <a:latin typeface="Cambria"/>
                <a:ea typeface="Cambria"/>
                <a:cs typeface="Cambria"/>
                <a:sym typeface="Cambria"/>
              </a:rPr>
              <a:t>Which has the highest correl.?</a:t>
            </a:r>
          </a:p>
        </p:txBody>
      </p:sp>
      <p:sp>
        <p:nvSpPr>
          <p:cNvPr id="219" name="Shape 219"/>
          <p:cNvSpPr txBox="1">
            <a:spLocks noGrp="1"/>
          </p:cNvSpPr>
          <p:nvPr>
            <p:ph type="body" idx="1"/>
          </p:nvPr>
        </p:nvSpPr>
        <p:spPr>
          <a:xfrm>
            <a:off x="457200" y="1371600"/>
            <a:ext cx="8229600" cy="45261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US" sz="2200" b="0" i="0" u="none" strike="noStrike" cap="none" baseline="0" dirty="0">
                <a:solidFill>
                  <a:schemeClr val="dk1"/>
                </a:solidFill>
                <a:latin typeface="Calibri"/>
                <a:ea typeface="Calibri"/>
                <a:cs typeface="Calibri"/>
                <a:sym typeface="Calibri"/>
              </a:rPr>
              <a:t>This is called </a:t>
            </a:r>
            <a:r>
              <a:rPr lang="en-US" sz="2200" b="0" i="0" u="none" strike="noStrike" cap="none" baseline="0" dirty="0" err="1">
                <a:solidFill>
                  <a:schemeClr val="dk1"/>
                </a:solidFill>
                <a:latin typeface="Calibri"/>
                <a:ea typeface="Calibri"/>
                <a:cs typeface="Calibri"/>
                <a:sym typeface="Calibri"/>
              </a:rPr>
              <a:t>Anscombe’s</a:t>
            </a:r>
            <a:r>
              <a:rPr lang="en-US" sz="2200" b="0" i="0" u="none" strike="noStrike" cap="none" baseline="0" dirty="0">
                <a:solidFill>
                  <a:schemeClr val="dk1"/>
                </a:solidFill>
                <a:latin typeface="Calibri"/>
                <a:ea typeface="Calibri"/>
                <a:cs typeface="Calibri"/>
                <a:sym typeface="Calibri"/>
              </a:rPr>
              <a:t> Quartet</a:t>
            </a:r>
          </a:p>
        </p:txBody>
      </p:sp>
      <p:sp>
        <p:nvSpPr>
          <p:cNvPr id="220" name="Shape 220"/>
          <p:cNvSpPr/>
          <p:nvPr/>
        </p:nvSpPr>
        <p:spPr>
          <a:xfrm>
            <a:off x="4191001" y="1815860"/>
            <a:ext cx="4800599" cy="4813540"/>
          </a:xfrm>
          <a:prstGeom prst="rect">
            <a:avLst/>
          </a:prstGeom>
          <a:blipFill>
            <a:blip r:embed="rId3"/>
            <a:stretch>
              <a:fillRect/>
            </a:stretch>
          </a:blipFill>
        </p:spPr>
      </p:sp>
    </p:spTree>
    <p:extLst>
      <p:ext uri="{BB962C8B-B14F-4D97-AF65-F5344CB8AC3E}">
        <p14:creationId xmlns:p14="http://schemas.microsoft.com/office/powerpoint/2010/main" val="543559251"/>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baseline="0">
                <a:solidFill>
                  <a:schemeClr val="dk2"/>
                </a:solidFill>
                <a:latin typeface="Cambria"/>
                <a:ea typeface="Cambria"/>
                <a:cs typeface="Cambria"/>
                <a:sym typeface="Cambria"/>
              </a:rPr>
              <a:t>Argue about these:</a:t>
            </a:r>
          </a:p>
        </p:txBody>
      </p:sp>
      <p:sp>
        <p:nvSpPr>
          <p:cNvPr id="227" name="Shape 227"/>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228600" algn="l" rtl="0">
              <a:spcBef>
                <a:spcPts val="440"/>
              </a:spcBef>
              <a:buClr>
                <a:schemeClr val="accent1"/>
              </a:buClr>
              <a:buSzPct val="100000"/>
              <a:buFont typeface="Calibri"/>
              <a:buChar char="•"/>
            </a:pPr>
            <a:r>
              <a:rPr lang="en-US" sz="2800" b="0" i="0" u="none" strike="noStrike" cap="none" baseline="0" dirty="0" smtClean="0">
                <a:solidFill>
                  <a:schemeClr val="dk1"/>
                </a:solidFill>
                <a:latin typeface="Calibri"/>
                <a:ea typeface="Calibri"/>
                <a:cs typeface="Calibri"/>
                <a:sym typeface="Calibri"/>
              </a:rPr>
              <a:t>An </a:t>
            </a:r>
            <a:r>
              <a:rPr lang="en-US" sz="2800" b="0" i="0" u="none" strike="noStrike" cap="none" baseline="0" dirty="0">
                <a:solidFill>
                  <a:schemeClr val="dk1"/>
                </a:solidFill>
                <a:latin typeface="Calibri"/>
                <a:ea typeface="Calibri"/>
                <a:cs typeface="Calibri"/>
                <a:sym typeface="Calibri"/>
              </a:rPr>
              <a:t>actual article said something like: there is a link between credit card debt and health problems.  So, to make yourself healthier, pay down your credit cards, since credit card debt causes stress which can cause health problems.</a:t>
            </a:r>
          </a:p>
          <a:p>
            <a:endParaRPr lang="en-US" sz="2200" b="0" i="0" u="none" strike="noStrike" cap="none" baseline="0" dirty="0" smtClean="0">
              <a:solidFill>
                <a:schemeClr val="dk1"/>
              </a:solidFill>
              <a:latin typeface="Calibri"/>
              <a:ea typeface="Calibri"/>
              <a:cs typeface="Calibri"/>
              <a:sym typeface="Calibri"/>
            </a:endParaRPr>
          </a:p>
          <a:p>
            <a:endParaRPr lang="en-US" sz="2200" dirty="0"/>
          </a:p>
          <a:p>
            <a:pPr lvl="0"/>
            <a:r>
              <a:rPr lang="en-US" sz="2000" dirty="0"/>
              <a:t>Debt and health problems: maybe health problems cause debt, more than debt causes health problems?</a:t>
            </a:r>
          </a:p>
          <a:p>
            <a:pPr marL="203200" indent="0">
              <a:buNone/>
            </a:pPr>
            <a:endParaRPr lang="en-US" sz="2200" b="0" i="0" u="none" strike="noStrike" cap="none" baseline="0" dirty="0" smtClean="0">
              <a:solidFill>
                <a:schemeClr val="dk1"/>
              </a:solidFill>
              <a:latin typeface="Calibri"/>
              <a:ea typeface="Calibri"/>
              <a:cs typeface="Calibri"/>
              <a:sym typeface="Calibri"/>
            </a:endParaRPr>
          </a:p>
          <a:p>
            <a:endParaRPr lang="en-US" sz="2200" b="0" i="0" u="none" strike="noStrike" cap="none" baseline="0" dirty="0">
              <a:solidFill>
                <a:schemeClr val="dk1"/>
              </a:solidFill>
              <a:latin typeface="Calibri"/>
              <a:ea typeface="Calibri"/>
              <a:cs typeface="Calibri"/>
              <a:sym typeface="Calibri"/>
            </a:endParaRPr>
          </a:p>
          <a:p>
            <a:endParaRPr lang="en-US" sz="2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5369914"/>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baseline="0">
                <a:solidFill>
                  <a:schemeClr val="dk2"/>
                </a:solidFill>
                <a:latin typeface="Cambria"/>
                <a:ea typeface="Cambria"/>
                <a:cs typeface="Cambria"/>
                <a:sym typeface="Cambria"/>
              </a:rPr>
              <a:t>True or False?</a:t>
            </a:r>
          </a:p>
        </p:txBody>
      </p:sp>
      <p:sp>
        <p:nvSpPr>
          <p:cNvPr id="239" name="Shape 239"/>
          <p:cNvSpPr txBox="1">
            <a:spLocks noGrp="1"/>
          </p:cNvSpPr>
          <p:nvPr>
            <p:ph type="body" idx="1"/>
          </p:nvPr>
        </p:nvSpPr>
        <p:spPr>
          <a:xfrm>
            <a:off x="457200" y="1219200"/>
            <a:ext cx="7848599" cy="5333999"/>
          </a:xfrm>
          <a:prstGeom prst="rect">
            <a:avLst/>
          </a:prstGeom>
          <a:noFill/>
          <a:ln>
            <a:noFill/>
          </a:ln>
        </p:spPr>
        <p:txBody>
          <a:bodyPr lIns="91425" tIns="45700" rIns="91425" bIns="45700" anchor="t" anchorCtr="0">
            <a:noAutofit/>
          </a:bodyPr>
          <a:lstStyle/>
          <a:p>
            <a:pPr marL="114300" marR="0" lvl="0" indent="0" algn="l" rtl="0">
              <a:spcBef>
                <a:spcPts val="520"/>
              </a:spcBef>
              <a:buClr>
                <a:schemeClr val="accent1"/>
              </a:buClr>
              <a:buSzPct val="129999"/>
              <a:buNone/>
            </a:pPr>
            <a:r>
              <a:rPr lang="en-US" sz="2800" b="0" i="0" u="none" strike="noStrike" cap="none" baseline="0" dirty="0" smtClean="0">
                <a:solidFill>
                  <a:schemeClr val="dk1"/>
                </a:solidFill>
                <a:latin typeface="Calibri"/>
                <a:ea typeface="Calibri"/>
                <a:cs typeface="Calibri"/>
                <a:sym typeface="Calibri"/>
              </a:rPr>
              <a:t>If </a:t>
            </a:r>
            <a:r>
              <a:rPr lang="en-US" sz="2800" b="0" i="0" u="none" strike="noStrike" cap="none" baseline="0" dirty="0">
                <a:solidFill>
                  <a:schemeClr val="dk1"/>
                </a:solidFill>
                <a:latin typeface="Calibri"/>
                <a:ea typeface="Calibri"/>
                <a:cs typeface="Calibri"/>
                <a:sym typeface="Calibri"/>
              </a:rPr>
              <a:t>you live in a district with a $50,000 average and move to a district with a $60,000 average, that district’s score will be 59 points higher</a:t>
            </a:r>
            <a:r>
              <a:rPr lang="en-US" sz="2800" b="0" i="0" u="none" strike="noStrike" cap="none" baseline="0" dirty="0" smtClean="0">
                <a:solidFill>
                  <a:schemeClr val="dk1"/>
                </a:solidFill>
                <a:latin typeface="Calibri"/>
                <a:ea typeface="Calibri"/>
                <a:cs typeface="Calibri"/>
                <a:sym typeface="Calibri"/>
              </a:rPr>
              <a:t>.</a:t>
            </a:r>
          </a:p>
          <a:p>
            <a:pPr marL="571500" marR="0" lvl="0" indent="-457200" algn="l" rtl="0">
              <a:spcBef>
                <a:spcPts val="520"/>
              </a:spcBef>
              <a:buClr>
                <a:schemeClr val="accent1"/>
              </a:buClr>
              <a:buSzPct val="129999"/>
              <a:buFont typeface="Calibri"/>
              <a:buAutoNum type="arabicPeriod"/>
            </a:pPr>
            <a:endParaRPr lang="en-US" sz="2000" dirty="0"/>
          </a:p>
          <a:p>
            <a:pPr marL="571500" marR="0" lvl="0" indent="-457200" algn="l" rtl="0">
              <a:spcBef>
                <a:spcPts val="520"/>
              </a:spcBef>
              <a:buClr>
                <a:schemeClr val="accent1"/>
              </a:buClr>
              <a:buSzPct val="129999"/>
              <a:buFont typeface="Calibri"/>
              <a:buAutoNum type="arabicPeriod"/>
            </a:pPr>
            <a:endParaRPr lang="en-US" sz="2000" b="0" i="0" u="none" strike="noStrike" cap="none" baseline="0" dirty="0" smtClean="0">
              <a:solidFill>
                <a:schemeClr val="dk1"/>
              </a:solidFill>
              <a:latin typeface="Calibri"/>
              <a:ea typeface="Calibri"/>
              <a:cs typeface="Calibri"/>
              <a:sym typeface="Calibri"/>
            </a:endParaRPr>
          </a:p>
          <a:p>
            <a:pPr marL="571500" marR="0" lvl="0" indent="-457200" algn="l" rtl="0">
              <a:spcBef>
                <a:spcPts val="520"/>
              </a:spcBef>
              <a:buClr>
                <a:schemeClr val="accent1"/>
              </a:buClr>
              <a:buSzPct val="129999"/>
              <a:buFont typeface="Calibri"/>
              <a:buAutoNum type="arabicPeriod"/>
            </a:pPr>
            <a:endParaRPr lang="en-US" sz="2000" b="0" i="0" u="none" strike="noStrike" cap="none" baseline="0" dirty="0">
              <a:solidFill>
                <a:schemeClr val="dk1"/>
              </a:solidFill>
              <a:latin typeface="Calibri"/>
              <a:ea typeface="Calibri"/>
              <a:cs typeface="Calibri"/>
              <a:sym typeface="Calibri"/>
            </a:endParaRPr>
          </a:p>
          <a:p>
            <a:pPr marL="203200" lvl="0" indent="0">
              <a:buNone/>
            </a:pPr>
            <a:r>
              <a:rPr lang="en-US" sz="1800" dirty="0"/>
              <a:t>False; your child is still your child with all their existing demographics. While an increase might happen, there’s no reason to think it would even average 59 points.</a:t>
            </a:r>
          </a:p>
          <a:p>
            <a:pPr marL="203200" indent="0">
              <a:buNone/>
            </a:pPr>
            <a:endParaRPr lang="en-US" sz="1800" b="0" i="0" u="none" strike="noStrike" cap="none" baseline="0" dirty="0">
              <a:solidFill>
                <a:schemeClr val="dk1"/>
              </a:solidFill>
              <a:latin typeface="Calibri"/>
              <a:ea typeface="Calibri"/>
              <a:cs typeface="Calibri"/>
              <a:sym typeface="Calibri"/>
            </a:endParaRPr>
          </a:p>
          <a:p>
            <a:endParaRPr lang="en-US" sz="20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2122806"/>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dirty="0"/>
              <a:t>30 </a:t>
            </a:r>
            <a:r>
              <a:rPr lang="en-US" dirty="0" err="1"/>
              <a:t>mins</a:t>
            </a:r>
            <a:endParaRPr lang="en-US" dirty="0"/>
          </a:p>
        </p:txBody>
      </p:sp>
      <p:sp>
        <p:nvSpPr>
          <p:cNvPr id="252" name="Shape 25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US" sz="2200" b="0" i="0" u="none" strike="noStrike" cap="none" baseline="0" dirty="0">
                <a:solidFill>
                  <a:schemeClr val="dk1"/>
                </a:solidFill>
                <a:latin typeface="Calibri"/>
                <a:ea typeface="Calibri"/>
                <a:cs typeface="Calibri"/>
                <a:sym typeface="Calibri"/>
              </a:rPr>
              <a:t>GAISE activities part 1: participants engage in activities that teach the standard through the GAISE process, then debrief on the experience and how to utilize the activity in their own classroom</a:t>
            </a:r>
          </a:p>
          <a:p>
            <a:pPr marL="342900" marR="0" lvl="0" indent="-228600" algn="l" rtl="0">
              <a:spcBef>
                <a:spcPts val="440"/>
              </a:spcBef>
              <a:buClr>
                <a:schemeClr val="accent1"/>
              </a:buClr>
              <a:buSzPct val="100000"/>
              <a:buFont typeface="Calibri"/>
              <a:buChar char="•"/>
            </a:pPr>
            <a:r>
              <a:rPr lang="en-US" sz="2200" b="0" i="0" u="none" strike="noStrike" cap="none" baseline="0" dirty="0">
                <a:solidFill>
                  <a:schemeClr val="dk1"/>
                </a:solidFill>
                <a:latin typeface="Calibri"/>
                <a:ea typeface="Calibri"/>
                <a:cs typeface="Calibri"/>
                <a:sym typeface="Calibri"/>
              </a:rPr>
              <a:t>Possible / Favorite activities for Quantitative Association</a:t>
            </a:r>
            <a:r>
              <a:rPr lang="en-US" sz="2200" b="0" i="0" u="none" strike="noStrike" cap="none" baseline="0" dirty="0" smtClean="0">
                <a:solidFill>
                  <a:schemeClr val="dk1"/>
                </a:solidFill>
                <a:latin typeface="Calibri"/>
                <a:ea typeface="Calibri"/>
                <a:cs typeface="Calibri"/>
                <a:sym typeface="Calibri"/>
              </a:rPr>
              <a:t>:</a:t>
            </a:r>
            <a:endParaRPr lang="en-US" sz="2000" b="0" i="0" u="none" strike="noStrike" cap="none" baseline="0" dirty="0" smtClean="0">
              <a:solidFill>
                <a:schemeClr val="dk1"/>
              </a:solidFill>
              <a:latin typeface="Calibri"/>
              <a:ea typeface="Calibri"/>
              <a:cs typeface="Calibri"/>
              <a:sym typeface="Calibri"/>
            </a:endParaRPr>
          </a:p>
          <a:p>
            <a:pPr marL="640080" lvl="1" indent="-233680">
              <a:spcBef>
                <a:spcPts val="400"/>
              </a:spcBef>
              <a:buClr>
                <a:schemeClr val="accent2"/>
              </a:buClr>
              <a:buSzPct val="100000"/>
              <a:buFont typeface="Calibri"/>
              <a:buChar char="•"/>
            </a:pPr>
            <a:r>
              <a:rPr lang="en-US" sz="2000" b="1" dirty="0">
                <a:solidFill>
                  <a:schemeClr val="accent1">
                    <a:lumMod val="75000"/>
                  </a:schemeClr>
                </a:solidFill>
              </a:rPr>
              <a:t>M&amp;M Exponential Survival Curve</a:t>
            </a:r>
          </a:p>
          <a:p>
            <a:pPr marL="640080" marR="0" lvl="1" indent="-233680" algn="l" rtl="0">
              <a:spcBef>
                <a:spcPts val="400"/>
              </a:spcBef>
              <a:buClr>
                <a:schemeClr val="accent2"/>
              </a:buClr>
              <a:buSzPct val="100000"/>
              <a:buFont typeface="Calibri"/>
              <a:buChar char="•"/>
            </a:pPr>
            <a:r>
              <a:rPr lang="en-US" sz="2000" b="0" i="0" u="none" strike="noStrike" cap="none" baseline="0" dirty="0" smtClean="0">
                <a:solidFill>
                  <a:schemeClr val="dk1"/>
                </a:solidFill>
                <a:latin typeface="Calibri"/>
                <a:ea typeface="Calibri"/>
                <a:cs typeface="Calibri"/>
                <a:sym typeface="Calibri"/>
              </a:rPr>
              <a:t>Barbie </a:t>
            </a:r>
            <a:r>
              <a:rPr lang="en-US" sz="2000" b="0" i="0" u="none" strike="noStrike" cap="none" baseline="0" dirty="0">
                <a:solidFill>
                  <a:schemeClr val="dk1"/>
                </a:solidFill>
                <a:latin typeface="Calibri"/>
                <a:ea typeface="Calibri"/>
                <a:cs typeface="Calibri"/>
                <a:sym typeface="Calibri"/>
              </a:rPr>
              <a:t>Bungee</a:t>
            </a:r>
          </a:p>
          <a:p>
            <a:pPr marL="640080" marR="0" lvl="1" indent="-233680" algn="l" rtl="0">
              <a:spcBef>
                <a:spcPts val="400"/>
              </a:spcBef>
              <a:buClr>
                <a:schemeClr val="accent2"/>
              </a:buClr>
              <a:buSzPct val="100000"/>
              <a:buFont typeface="Calibri"/>
              <a:buChar char="•"/>
            </a:pPr>
            <a:r>
              <a:rPr lang="en-US" sz="2000" b="0" i="0" u="none" strike="noStrike" cap="none" baseline="0" dirty="0">
                <a:solidFill>
                  <a:schemeClr val="dk1"/>
                </a:solidFill>
                <a:latin typeface="Calibri"/>
                <a:ea typeface="Calibri"/>
                <a:cs typeface="Calibri"/>
                <a:sym typeface="Calibri"/>
              </a:rPr>
              <a:t>Spaghetti Bridge</a:t>
            </a:r>
          </a:p>
          <a:p>
            <a:pPr marL="640080" marR="0" lvl="1" indent="-233680" algn="l" rtl="0">
              <a:spcBef>
                <a:spcPts val="400"/>
              </a:spcBef>
              <a:buClr>
                <a:schemeClr val="accent2"/>
              </a:buClr>
              <a:buSzPct val="100000"/>
              <a:buFont typeface="Calibri"/>
              <a:buChar char="•"/>
            </a:pPr>
            <a:r>
              <a:rPr lang="en-US" sz="2000" b="0" i="0" u="none" strike="noStrike" cap="none" baseline="0" dirty="0">
                <a:solidFill>
                  <a:schemeClr val="dk1"/>
                </a:solidFill>
                <a:latin typeface="Calibri"/>
                <a:ea typeface="Calibri"/>
                <a:cs typeface="Calibri"/>
                <a:sym typeface="Calibri"/>
              </a:rPr>
              <a:t>Balloon Descent Time</a:t>
            </a:r>
          </a:p>
          <a:p>
            <a:pPr marL="640080" marR="0" lvl="1" indent="-233680" algn="l" rtl="0">
              <a:spcBef>
                <a:spcPts val="400"/>
              </a:spcBef>
              <a:buClr>
                <a:schemeClr val="accent2"/>
              </a:buClr>
              <a:buSzPct val="100000"/>
              <a:buFont typeface="Calibri"/>
              <a:buChar char="•"/>
            </a:pPr>
            <a:r>
              <a:rPr lang="en-US" sz="2000" b="0" i="0" u="none" strike="noStrike" cap="none" baseline="0" dirty="0">
                <a:solidFill>
                  <a:schemeClr val="dk1"/>
                </a:solidFill>
                <a:latin typeface="Calibri"/>
                <a:ea typeface="Calibri"/>
                <a:cs typeface="Calibri"/>
                <a:sym typeface="Calibri"/>
              </a:rPr>
              <a:t>Paper Helicopter Descent Time</a:t>
            </a:r>
          </a:p>
          <a:p>
            <a:pPr marL="640080" marR="0" lvl="1" indent="-233680" algn="l" rtl="0">
              <a:spcBef>
                <a:spcPts val="400"/>
              </a:spcBef>
              <a:buClr>
                <a:schemeClr val="accent2"/>
              </a:buClr>
              <a:buSzPct val="100000"/>
              <a:buFont typeface="Calibri"/>
              <a:buChar char="•"/>
            </a:pPr>
            <a:r>
              <a:rPr lang="en-US" sz="2000" b="0" i="0" u="none" strike="noStrike" cap="none" baseline="0" dirty="0">
                <a:solidFill>
                  <a:schemeClr val="dk1"/>
                </a:solidFill>
                <a:latin typeface="Calibri"/>
                <a:ea typeface="Calibri"/>
                <a:cs typeface="Calibri"/>
                <a:sym typeface="Calibri"/>
              </a:rPr>
              <a:t>Sports ball bounce height (Golf? </a:t>
            </a:r>
            <a:r>
              <a:rPr lang="en-US" sz="2000" b="0" i="0" u="none" strike="noStrike" cap="none" baseline="0" dirty="0" err="1">
                <a:solidFill>
                  <a:schemeClr val="dk1"/>
                </a:solidFill>
                <a:latin typeface="Calibri"/>
                <a:ea typeface="Calibri"/>
                <a:cs typeface="Calibri"/>
                <a:sym typeface="Calibri"/>
              </a:rPr>
              <a:t>Ping-pong</a:t>
            </a:r>
            <a:r>
              <a:rPr lang="en-US" sz="2000" b="0" i="0" u="none" strike="noStrike" cap="none" baseline="0" dirty="0">
                <a:solidFill>
                  <a:schemeClr val="dk1"/>
                </a:solidFill>
                <a:latin typeface="Calibri"/>
                <a:ea typeface="Calibri"/>
                <a:cs typeface="Calibri"/>
                <a:sym typeface="Calibri"/>
              </a:rPr>
              <a:t>? </a:t>
            </a:r>
            <a:r>
              <a:rPr lang="en-US" sz="2000" b="0" i="0" u="none" strike="noStrike" cap="none" baseline="0" dirty="0" err="1">
                <a:solidFill>
                  <a:schemeClr val="dk1"/>
                </a:solidFill>
                <a:latin typeface="Calibri"/>
                <a:ea typeface="Calibri"/>
                <a:cs typeface="Calibri"/>
                <a:sym typeface="Calibri"/>
              </a:rPr>
              <a:t>Superbounce</a:t>
            </a:r>
            <a:r>
              <a:rPr lang="en-US" sz="2000" b="0" i="0" u="none" strike="noStrike" cap="none" baseline="0" dirty="0">
                <a:solidFill>
                  <a:schemeClr val="dk1"/>
                </a:solidFill>
                <a:latin typeface="Calibri"/>
                <a:ea typeface="Calibri"/>
                <a:cs typeface="Calibri"/>
                <a:sym typeface="Calibri"/>
              </a:rPr>
              <a:t>?)</a:t>
            </a:r>
          </a:p>
          <a:p>
            <a:pPr marL="640080" marR="0" lvl="1" indent="-233680" algn="l" rtl="0">
              <a:spcBef>
                <a:spcPts val="400"/>
              </a:spcBef>
              <a:buClr>
                <a:schemeClr val="accent2"/>
              </a:buClr>
              <a:buSzPct val="100000"/>
              <a:buFont typeface="Calibri"/>
              <a:buChar char="•"/>
            </a:pPr>
            <a:r>
              <a:rPr lang="en-US" sz="2000" b="0" i="0" u="none" strike="noStrike" cap="none" baseline="0" dirty="0" smtClean="0">
                <a:solidFill>
                  <a:schemeClr val="dk1"/>
                </a:solidFill>
                <a:latin typeface="Calibri"/>
                <a:ea typeface="Calibri"/>
                <a:cs typeface="Calibri"/>
                <a:sym typeface="Calibri"/>
              </a:rPr>
              <a:t>Two </a:t>
            </a:r>
            <a:r>
              <a:rPr lang="en-US" sz="2000" b="0" i="0" u="none" strike="noStrike" cap="none" baseline="0" dirty="0">
                <a:solidFill>
                  <a:schemeClr val="dk1"/>
                </a:solidFill>
                <a:latin typeface="Calibri"/>
                <a:ea typeface="Calibri"/>
                <a:cs typeface="Calibri"/>
                <a:sym typeface="Calibri"/>
              </a:rPr>
              <a:t>Estimates of Timing, or weight of objects, or age of a person</a:t>
            </a:r>
          </a:p>
        </p:txBody>
      </p:sp>
    </p:spTree>
    <p:extLst>
      <p:ext uri="{BB962C8B-B14F-4D97-AF65-F5344CB8AC3E}">
        <p14:creationId xmlns:p14="http://schemas.microsoft.com/office/powerpoint/2010/main" val="1240018041"/>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p:nvPr/>
        </p:nvSpPr>
        <p:spPr>
          <a:xfrm>
            <a:off x="2671025" y="-98899"/>
            <a:ext cx="4854074" cy="3630151"/>
          </a:xfrm>
          <a:prstGeom prst="rect">
            <a:avLst/>
          </a:prstGeom>
          <a:blipFill>
            <a:blip r:embed="rId3"/>
            <a:stretch>
              <a:fillRect/>
            </a:stretch>
          </a:blipFill>
          <a:ln>
            <a:noFill/>
          </a:ln>
        </p:spPr>
      </p:sp>
      <p:sp>
        <p:nvSpPr>
          <p:cNvPr id="258" name="Shape 258"/>
          <p:cNvSpPr/>
          <p:nvPr/>
        </p:nvSpPr>
        <p:spPr>
          <a:xfrm>
            <a:off x="-3" y="-391050"/>
            <a:ext cx="3808698" cy="5095375"/>
          </a:xfrm>
          <a:prstGeom prst="rect">
            <a:avLst/>
          </a:prstGeom>
          <a:blipFill>
            <a:blip r:embed="rId4"/>
            <a:stretch>
              <a:fillRect/>
            </a:stretch>
          </a:blipFill>
          <a:ln>
            <a:noFill/>
          </a:ln>
        </p:spPr>
      </p:sp>
      <p:sp>
        <p:nvSpPr>
          <p:cNvPr id="259" name="Shape 259"/>
          <p:cNvSpPr/>
          <p:nvPr/>
        </p:nvSpPr>
        <p:spPr>
          <a:xfrm>
            <a:off x="6259319" y="-324850"/>
            <a:ext cx="2884674" cy="3856100"/>
          </a:xfrm>
          <a:prstGeom prst="rect">
            <a:avLst/>
          </a:prstGeom>
          <a:blipFill>
            <a:blip r:embed="rId5"/>
            <a:stretch>
              <a:fillRect/>
            </a:stretch>
          </a:blipFill>
          <a:ln>
            <a:noFill/>
          </a:ln>
        </p:spPr>
      </p:sp>
      <p:sp>
        <p:nvSpPr>
          <p:cNvPr id="260" name="Shape 260"/>
          <p:cNvSpPr/>
          <p:nvPr/>
        </p:nvSpPr>
        <p:spPr>
          <a:xfrm>
            <a:off x="0" y="3531249"/>
            <a:ext cx="4451699" cy="3313023"/>
          </a:xfrm>
          <a:prstGeom prst="rect">
            <a:avLst/>
          </a:prstGeom>
          <a:blipFill>
            <a:blip r:embed="rId6"/>
            <a:stretch>
              <a:fillRect/>
            </a:stretch>
          </a:blipFill>
          <a:ln>
            <a:noFill/>
          </a:ln>
        </p:spPr>
      </p:sp>
      <p:sp>
        <p:nvSpPr>
          <p:cNvPr id="261" name="Shape 261"/>
          <p:cNvSpPr/>
          <p:nvPr/>
        </p:nvSpPr>
        <p:spPr>
          <a:xfrm>
            <a:off x="4451700" y="3299279"/>
            <a:ext cx="4758475" cy="3558726"/>
          </a:xfrm>
          <a:prstGeom prst="rect">
            <a:avLst/>
          </a:prstGeom>
          <a:blipFill>
            <a:blip r:embed="rId7"/>
            <a:stretch>
              <a:fillRect/>
            </a:stretch>
          </a:blipFill>
          <a:ln>
            <a:noFill/>
          </a:ln>
        </p:spPr>
      </p:sp>
    </p:spTree>
    <p:extLst>
      <p:ext uri="{BB962C8B-B14F-4D97-AF65-F5344CB8AC3E}">
        <p14:creationId xmlns:p14="http://schemas.microsoft.com/office/powerpoint/2010/main" val="2099673938"/>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baseline="0">
                <a:solidFill>
                  <a:schemeClr val="dk2"/>
                </a:solidFill>
                <a:latin typeface="Cambria"/>
                <a:ea typeface="Cambria"/>
                <a:cs typeface="Cambria"/>
                <a:sym typeface="Cambria"/>
              </a:rPr>
              <a:t>Informal Fit</a:t>
            </a:r>
          </a:p>
        </p:txBody>
      </p:sp>
      <p:sp>
        <p:nvSpPr>
          <p:cNvPr id="182" name="Shape 182"/>
          <p:cNvSpPr txBox="1">
            <a:spLocks noGrp="1"/>
          </p:cNvSpPr>
          <p:nvPr>
            <p:ph type="body" idx="1"/>
          </p:nvPr>
        </p:nvSpPr>
        <p:spPr>
          <a:xfrm>
            <a:off x="457200" y="1828800"/>
            <a:ext cx="3950399" cy="4800600"/>
          </a:xfrm>
          <a:prstGeom prst="rect">
            <a:avLst/>
          </a:prstGeom>
          <a:noFill/>
          <a:ln>
            <a:noFill/>
          </a:ln>
        </p:spPr>
        <p:txBody>
          <a:bodyPr lIns="91425" tIns="45700" rIns="91425" bIns="45700" anchor="t" anchorCtr="0">
            <a:noAutofit/>
          </a:bodyPr>
          <a:lstStyle/>
          <a:p>
            <a:pPr marL="342900" marR="0" lvl="0" indent="-177800" algn="l" rtl="0">
              <a:spcBef>
                <a:spcPts val="0"/>
              </a:spcBef>
              <a:buClr>
                <a:schemeClr val="accent1"/>
              </a:buClr>
              <a:buSzPct val="100000"/>
              <a:buFont typeface="Calibri"/>
              <a:buChar char="•"/>
            </a:pPr>
            <a:r>
              <a:rPr lang="en-US" sz="2400" b="0" i="0" u="none" strike="noStrike" cap="none" baseline="0" dirty="0">
                <a:solidFill>
                  <a:schemeClr val="dk1"/>
                </a:solidFill>
                <a:latin typeface="Calibri"/>
                <a:ea typeface="Calibri"/>
                <a:cs typeface="Calibri"/>
                <a:sym typeface="Calibri"/>
              </a:rPr>
              <a:t>Using Golf Ball Drop data</a:t>
            </a:r>
          </a:p>
          <a:p>
            <a:pPr marL="342900" marR="0" lvl="0" indent="-177800" algn="l" rtl="0">
              <a:spcBef>
                <a:spcPts val="640"/>
              </a:spcBef>
              <a:buClr>
                <a:schemeClr val="accent1"/>
              </a:buClr>
              <a:buSzPct val="100000"/>
              <a:buFont typeface="Calibri"/>
              <a:buChar char="•"/>
            </a:pPr>
            <a:r>
              <a:rPr lang="en-US" sz="2400" b="0" i="0" u="none" strike="noStrike" cap="none" baseline="0" dirty="0" smtClean="0">
                <a:solidFill>
                  <a:schemeClr val="dk1"/>
                </a:solidFill>
                <a:latin typeface="Calibri"/>
                <a:ea typeface="Calibri"/>
                <a:cs typeface="Calibri"/>
                <a:sym typeface="Calibri"/>
              </a:rPr>
              <a:t>Use </a:t>
            </a:r>
            <a:r>
              <a:rPr lang="en-US" sz="2400" b="0" i="0" u="none" strike="noStrike" cap="none" baseline="0" dirty="0">
                <a:solidFill>
                  <a:schemeClr val="dk1"/>
                </a:solidFill>
                <a:latin typeface="Calibri"/>
                <a:ea typeface="Calibri"/>
                <a:cs typeface="Calibri"/>
                <a:sym typeface="Calibri"/>
              </a:rPr>
              <a:t>spaghetti to show your informally fitted line.</a:t>
            </a:r>
          </a:p>
          <a:p>
            <a:pPr marL="342900" marR="0" lvl="0" indent="-177800" algn="l" rtl="0">
              <a:spcBef>
                <a:spcPts val="640"/>
              </a:spcBef>
              <a:buClr>
                <a:schemeClr val="accent1"/>
              </a:buClr>
              <a:buSzPct val="100000"/>
              <a:buFont typeface="Calibri"/>
              <a:buChar char="•"/>
            </a:pPr>
            <a:r>
              <a:rPr lang="en-US" sz="2400" b="0" i="0" u="none" strike="noStrike" cap="none" baseline="0" dirty="0">
                <a:solidFill>
                  <a:schemeClr val="dk1"/>
                </a:solidFill>
                <a:latin typeface="Calibri"/>
                <a:ea typeface="Calibri"/>
                <a:cs typeface="Calibri"/>
                <a:sym typeface="Calibri"/>
              </a:rPr>
              <a:t>Not allowed to break spaghetti to connect individual dots</a:t>
            </a:r>
            <a:r>
              <a:rPr lang="en-US" sz="2400" b="0" i="0" u="none" strike="noStrike" cap="none" baseline="0" dirty="0" smtClean="0">
                <a:solidFill>
                  <a:schemeClr val="dk1"/>
                </a:solidFill>
                <a:latin typeface="Calibri"/>
                <a:ea typeface="Calibri"/>
                <a:cs typeface="Calibri"/>
                <a:sym typeface="Calibri"/>
              </a:rPr>
              <a:t>!</a:t>
            </a:r>
            <a:endParaRPr lang="en-US" sz="2400" b="0" i="0" u="none" strike="noStrike" cap="none" baseline="0" dirty="0">
              <a:solidFill>
                <a:schemeClr val="dk1"/>
              </a:solidFill>
              <a:latin typeface="Calibri"/>
              <a:ea typeface="Calibri"/>
              <a:cs typeface="Calibri"/>
              <a:sym typeface="Calibri"/>
            </a:endParaRPr>
          </a:p>
        </p:txBody>
      </p:sp>
      <p:sp>
        <p:nvSpPr>
          <p:cNvPr id="183" name="Shape 183"/>
          <p:cNvSpPr/>
          <p:nvPr/>
        </p:nvSpPr>
        <p:spPr>
          <a:xfrm>
            <a:off x="4929500" y="1218575"/>
            <a:ext cx="4214499" cy="5639424"/>
          </a:xfrm>
          <a:prstGeom prst="rect">
            <a:avLst/>
          </a:prstGeom>
          <a:blipFill>
            <a:blip r:embed="rId3"/>
            <a:stretch>
              <a:fillRect/>
            </a:stretch>
          </a:blipFill>
          <a:ln>
            <a:noFill/>
          </a:ln>
        </p:spPr>
      </p:sp>
    </p:spTree>
    <p:extLst>
      <p:ext uri="{BB962C8B-B14F-4D97-AF65-F5344CB8AC3E}">
        <p14:creationId xmlns:p14="http://schemas.microsoft.com/office/powerpoint/2010/main" val="1542050054"/>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baseline="0">
                <a:solidFill>
                  <a:schemeClr val="dk2"/>
                </a:solidFill>
                <a:latin typeface="Cambria"/>
                <a:ea typeface="Cambria"/>
                <a:cs typeface="Cambria"/>
                <a:sym typeface="Cambria"/>
              </a:rPr>
              <a:t>Common suggestions for informal fits:</a:t>
            </a:r>
          </a:p>
        </p:txBody>
      </p:sp>
      <p:sp>
        <p:nvSpPr>
          <p:cNvPr id="190" name="Shape 190"/>
          <p:cNvSpPr/>
          <p:nvPr/>
        </p:nvSpPr>
        <p:spPr>
          <a:xfrm>
            <a:off x="1752600" y="1558733"/>
            <a:ext cx="7086600" cy="4537267"/>
          </a:xfrm>
          <a:prstGeom prst="rect">
            <a:avLst/>
          </a:prstGeom>
          <a:blipFill>
            <a:blip r:embed="rId3"/>
            <a:stretch>
              <a:fillRect/>
            </a:stretch>
          </a:blipFill>
        </p:spPr>
      </p:sp>
    </p:spTree>
    <p:extLst>
      <p:ext uri="{BB962C8B-B14F-4D97-AF65-F5344CB8AC3E}">
        <p14:creationId xmlns:p14="http://schemas.microsoft.com/office/powerpoint/2010/main" val="3775964924"/>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baseline="0" dirty="0">
                <a:solidFill>
                  <a:schemeClr val="dk2"/>
                </a:solidFill>
                <a:latin typeface="Cambria"/>
                <a:ea typeface="Cambria"/>
                <a:cs typeface="Cambria"/>
                <a:sym typeface="Cambria"/>
              </a:rPr>
              <a:t>Common student conceptions</a:t>
            </a:r>
          </a:p>
        </p:txBody>
      </p:sp>
      <p:sp>
        <p:nvSpPr>
          <p:cNvPr id="304" name="Shape 304"/>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571500" indent="-457200">
              <a:spcBef>
                <a:spcPts val="440"/>
              </a:spcBef>
              <a:buSzPct val="45000"/>
            </a:pPr>
            <a:r>
              <a:rPr lang="en-US" sz="2800" b="0" i="0" u="none" strike="noStrike" cap="none" baseline="0" dirty="0" smtClean="0">
                <a:solidFill>
                  <a:schemeClr val="dk1"/>
                </a:solidFill>
                <a:latin typeface="Calibri"/>
                <a:ea typeface="Calibri"/>
                <a:cs typeface="Calibri"/>
                <a:sym typeface="Calibri"/>
              </a:rPr>
              <a:t>The </a:t>
            </a:r>
            <a:r>
              <a:rPr lang="en-US" sz="2800" b="0" i="0" u="none" strike="noStrike" cap="none" baseline="0" dirty="0">
                <a:solidFill>
                  <a:schemeClr val="dk1"/>
                </a:solidFill>
                <a:latin typeface="Calibri"/>
                <a:ea typeface="Calibri"/>
                <a:cs typeface="Calibri"/>
                <a:sym typeface="Calibri"/>
              </a:rPr>
              <a:t>following graphs show where actual students placed a “best-fit” line (thin metal rod</a:t>
            </a:r>
            <a:r>
              <a:rPr lang="en-US" sz="2800" b="0" i="0" u="none" strike="noStrike" cap="none" baseline="0" dirty="0" smtClean="0">
                <a:solidFill>
                  <a:schemeClr val="dk1"/>
                </a:solidFill>
                <a:latin typeface="Calibri"/>
                <a:ea typeface="Calibri"/>
                <a:cs typeface="Calibri"/>
                <a:sym typeface="Calibri"/>
              </a:rPr>
              <a:t>) on Golf</a:t>
            </a:r>
            <a:r>
              <a:rPr lang="en-US" sz="2800" b="0" i="0" u="none" strike="noStrike" cap="none" dirty="0" smtClean="0">
                <a:solidFill>
                  <a:schemeClr val="dk1"/>
                </a:solidFill>
                <a:latin typeface="Calibri"/>
                <a:ea typeface="Calibri"/>
                <a:cs typeface="Calibri"/>
                <a:sym typeface="Calibri"/>
              </a:rPr>
              <a:t> Ball Drop data</a:t>
            </a:r>
          </a:p>
          <a:p>
            <a:pPr marL="571500" indent="-457200">
              <a:spcBef>
                <a:spcPts val="440"/>
              </a:spcBef>
              <a:buSzPct val="45000"/>
            </a:pPr>
            <a:endParaRPr lang="en-US" sz="2800" b="0" i="0" u="none" strike="noStrike" cap="none" baseline="0" dirty="0">
              <a:solidFill>
                <a:schemeClr val="dk1"/>
              </a:solidFill>
              <a:latin typeface="Calibri"/>
              <a:ea typeface="Calibri"/>
              <a:cs typeface="Calibri"/>
              <a:sym typeface="Calibri"/>
            </a:endParaRPr>
          </a:p>
          <a:p>
            <a:pPr marL="571500" indent="-457200">
              <a:spcBef>
                <a:spcPts val="440"/>
              </a:spcBef>
              <a:buSzPct val="45000"/>
            </a:pPr>
            <a:r>
              <a:rPr lang="en-US" sz="2800" b="0" i="0" u="none" strike="noStrike" cap="none" baseline="0" dirty="0">
                <a:solidFill>
                  <a:schemeClr val="dk1"/>
                </a:solidFill>
                <a:latin typeface="Calibri"/>
                <a:ea typeface="Calibri"/>
                <a:cs typeface="Calibri"/>
                <a:sym typeface="Calibri"/>
              </a:rPr>
              <a:t>For each, try to figure out the student's reasoning; then we'll reveal it.</a:t>
            </a:r>
          </a:p>
          <a:p>
            <a:pPr marL="203200" indent="0">
              <a:buNone/>
            </a:pPr>
            <a:endParaRPr lang="en-US" sz="2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6306756"/>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endParaRPr/>
          </a:p>
        </p:txBody>
      </p:sp>
      <p:sp>
        <p:nvSpPr>
          <p:cNvPr id="317" name="Shape 317"/>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I thought of the line of best fit like the mode, so I put the line through two points with the same </a:t>
            </a:r>
            <a:r>
              <a:rPr lang="en-US" sz="2200" b="0" i="1" u="none" strike="noStrike" cap="none" baseline="0">
                <a:solidFill>
                  <a:schemeClr val="dk1"/>
                </a:solidFill>
                <a:latin typeface="Calibri"/>
                <a:ea typeface="Calibri"/>
                <a:cs typeface="Calibri"/>
                <a:sym typeface="Calibri"/>
              </a:rPr>
              <a:t>y</a:t>
            </a:r>
            <a:r>
              <a:rPr lang="en-US" sz="2200" b="0" i="0" u="none" strike="noStrike" cap="none" baseline="0">
                <a:solidFill>
                  <a:schemeClr val="dk1"/>
                </a:solidFill>
                <a:latin typeface="Calibri"/>
                <a:ea typeface="Calibri"/>
                <a:cs typeface="Calibri"/>
                <a:sym typeface="Calibri"/>
              </a:rPr>
              <a:t>-coordinate because they occur most often. </a:t>
            </a:r>
          </a:p>
          <a:p>
            <a:endParaRPr lang="en-US" sz="2200" b="0" i="0" u="none" strike="noStrike" cap="none" baseline="0">
              <a:solidFill>
                <a:schemeClr val="dk1"/>
              </a:solidFill>
              <a:latin typeface="Calibri"/>
              <a:ea typeface="Calibri"/>
              <a:cs typeface="Calibri"/>
              <a:sym typeface="Calibri"/>
            </a:endParaRPr>
          </a:p>
        </p:txBody>
      </p:sp>
      <p:sp>
        <p:nvSpPr>
          <p:cNvPr id="318" name="Shape 318"/>
          <p:cNvSpPr/>
          <p:nvPr/>
        </p:nvSpPr>
        <p:spPr>
          <a:xfrm>
            <a:off x="2895600" y="3200400"/>
            <a:ext cx="5358119" cy="3161639"/>
          </a:xfrm>
          <a:prstGeom prst="rect">
            <a:avLst/>
          </a:prstGeom>
          <a:blipFill>
            <a:blip r:embed="rId3"/>
            <a:stretch>
              <a:fillRect/>
            </a:stretch>
          </a:blipFill>
        </p:spPr>
      </p:sp>
    </p:spTree>
    <p:extLst>
      <p:ext uri="{BB962C8B-B14F-4D97-AF65-F5344CB8AC3E}">
        <p14:creationId xmlns:p14="http://schemas.microsoft.com/office/powerpoint/2010/main" val="3347342793"/>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Story of our chapter’s journey to help prepare local </a:t>
            </a:r>
            <a:r>
              <a:rPr lang="en-US" dirty="0" err="1" smtClean="0"/>
              <a:t>inservice</a:t>
            </a:r>
            <a:r>
              <a:rPr lang="en-US" dirty="0" smtClean="0"/>
              <a:t> teachers to teach the statistics standards in the CCSS-M</a:t>
            </a:r>
          </a:p>
          <a:p>
            <a:r>
              <a:rPr lang="en-US" dirty="0" smtClean="0"/>
              <a:t>Keys to success</a:t>
            </a:r>
          </a:p>
          <a:p>
            <a:r>
              <a:rPr lang="en-US" dirty="0" smtClean="0"/>
              <a:t>Activities we used with teachers</a:t>
            </a:r>
          </a:p>
          <a:p>
            <a:r>
              <a:rPr lang="en-US" dirty="0" smtClean="0"/>
              <a:t>Q&amp;A</a:t>
            </a:r>
            <a:endParaRPr lang="en-US" dirty="0"/>
          </a:p>
        </p:txBody>
      </p:sp>
      <p:sp>
        <p:nvSpPr>
          <p:cNvPr id="3" name="Title 2"/>
          <p:cNvSpPr>
            <a:spLocks noGrp="1"/>
          </p:cNvSpPr>
          <p:nvPr>
            <p:ph type="title"/>
          </p:nvPr>
        </p:nvSpPr>
        <p:spPr/>
        <p:txBody>
          <a:bodyPr/>
          <a:lstStyle/>
          <a:p>
            <a:r>
              <a:rPr lang="en-US" dirty="0" smtClean="0"/>
              <a:t>Overview of Webinar</a:t>
            </a:r>
            <a:endParaRPr lang="en-US" dirty="0"/>
          </a:p>
        </p:txBody>
      </p:sp>
      <p:pic>
        <p:nvPicPr>
          <p:cNvPr id="1026" name="Picture 2" descr="C:\Users\scasey1.AD\AppData\Local\Microsoft\Windows\Temporary Internet Files\Content.IE5\BMMF7IZT\MP90040081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1280" y="3733800"/>
            <a:ext cx="3901440" cy="259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97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endParaRPr/>
          </a:p>
        </p:txBody>
      </p:sp>
      <p:sp>
        <p:nvSpPr>
          <p:cNvPr id="331" name="Shape 331"/>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The line needs to start at (0,0) then go through the most dots.  I got my line to go through two of the dots so I put it there.</a:t>
            </a:r>
          </a:p>
          <a:p>
            <a:endParaRPr lang="en-US" sz="2200" b="0" i="0" u="none" strike="noStrike" cap="none" baseline="0">
              <a:solidFill>
                <a:schemeClr val="dk1"/>
              </a:solidFill>
              <a:latin typeface="Calibri"/>
              <a:ea typeface="Calibri"/>
              <a:cs typeface="Calibri"/>
              <a:sym typeface="Calibri"/>
            </a:endParaRPr>
          </a:p>
        </p:txBody>
      </p:sp>
      <p:sp>
        <p:nvSpPr>
          <p:cNvPr id="332" name="Shape 332"/>
          <p:cNvSpPr/>
          <p:nvPr/>
        </p:nvSpPr>
        <p:spPr>
          <a:xfrm>
            <a:off x="3581400" y="2743200"/>
            <a:ext cx="5181600" cy="3352800"/>
          </a:xfrm>
          <a:prstGeom prst="rect">
            <a:avLst/>
          </a:prstGeom>
          <a:blipFill>
            <a:blip r:embed="rId3"/>
            <a:stretch>
              <a:fillRect/>
            </a:stretch>
          </a:blipFill>
        </p:spPr>
      </p:sp>
    </p:spTree>
    <p:extLst>
      <p:ext uri="{BB962C8B-B14F-4D97-AF65-F5344CB8AC3E}">
        <p14:creationId xmlns:p14="http://schemas.microsoft.com/office/powerpoint/2010/main" val="1079378008"/>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endParaRPr/>
          </a:p>
        </p:txBody>
      </p:sp>
      <p:sp>
        <p:nvSpPr>
          <p:cNvPr id="345" name="Shape 345"/>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The line should be in the middle of the highest and lowest points because that’s like the average.</a:t>
            </a:r>
          </a:p>
          <a:p>
            <a:endParaRPr lang="en-US" sz="2200" b="0" i="0" u="none" strike="noStrike" cap="none" baseline="0">
              <a:solidFill>
                <a:schemeClr val="dk1"/>
              </a:solidFill>
              <a:latin typeface="Calibri"/>
              <a:ea typeface="Calibri"/>
              <a:cs typeface="Calibri"/>
              <a:sym typeface="Calibri"/>
            </a:endParaRPr>
          </a:p>
        </p:txBody>
      </p:sp>
      <p:sp>
        <p:nvSpPr>
          <p:cNvPr id="346" name="Shape 346"/>
          <p:cNvSpPr/>
          <p:nvPr/>
        </p:nvSpPr>
        <p:spPr>
          <a:xfrm>
            <a:off x="3886200" y="2743200"/>
            <a:ext cx="4224020" cy="3655695"/>
          </a:xfrm>
          <a:prstGeom prst="rect">
            <a:avLst/>
          </a:prstGeom>
          <a:blipFill>
            <a:blip r:embed="rId3"/>
            <a:stretch>
              <a:fillRect/>
            </a:stretch>
          </a:blipFill>
        </p:spPr>
      </p:sp>
    </p:spTree>
    <p:extLst>
      <p:ext uri="{BB962C8B-B14F-4D97-AF65-F5344CB8AC3E}">
        <p14:creationId xmlns:p14="http://schemas.microsoft.com/office/powerpoint/2010/main" val="2754669374"/>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endParaRPr/>
          </a:p>
        </p:txBody>
      </p:sp>
      <p:sp>
        <p:nvSpPr>
          <p:cNvPr id="358" name="Shape 358"/>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I know the line should go in the middle of the data.  I put it here so it would be in the middle, four points on each side.</a:t>
            </a:r>
          </a:p>
          <a:p>
            <a:endParaRPr lang="en-US" sz="2200" b="0" i="0" u="none" strike="noStrike" cap="none" baseline="0">
              <a:solidFill>
                <a:schemeClr val="dk1"/>
              </a:solidFill>
              <a:latin typeface="Calibri"/>
              <a:ea typeface="Calibri"/>
              <a:cs typeface="Calibri"/>
              <a:sym typeface="Calibri"/>
            </a:endParaRPr>
          </a:p>
        </p:txBody>
      </p:sp>
      <p:sp>
        <p:nvSpPr>
          <p:cNvPr id="359" name="Shape 359"/>
          <p:cNvSpPr/>
          <p:nvPr/>
        </p:nvSpPr>
        <p:spPr>
          <a:xfrm>
            <a:off x="3962400" y="3200400"/>
            <a:ext cx="4224020" cy="2957830"/>
          </a:xfrm>
          <a:prstGeom prst="rect">
            <a:avLst/>
          </a:prstGeom>
          <a:blipFill>
            <a:blip r:embed="rId3"/>
            <a:stretch>
              <a:fillRect/>
            </a:stretch>
          </a:blipFill>
        </p:spPr>
      </p:sp>
    </p:spTree>
    <p:extLst>
      <p:ext uri="{BB962C8B-B14F-4D97-AF65-F5344CB8AC3E}">
        <p14:creationId xmlns:p14="http://schemas.microsoft.com/office/powerpoint/2010/main" val="2947132903"/>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endParaRPr/>
          </a:p>
        </p:txBody>
      </p:sp>
      <p:sp>
        <p:nvSpPr>
          <p:cNvPr id="371" name="Shape 371"/>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I tried to make my line go through the most dots.</a:t>
            </a:r>
          </a:p>
          <a:p>
            <a:endParaRPr lang="en-US" sz="2200" b="0" i="0" u="none" strike="noStrike" cap="none" baseline="0">
              <a:solidFill>
                <a:schemeClr val="dk1"/>
              </a:solidFill>
              <a:latin typeface="Calibri"/>
              <a:ea typeface="Calibri"/>
              <a:cs typeface="Calibri"/>
              <a:sym typeface="Calibri"/>
            </a:endParaRPr>
          </a:p>
        </p:txBody>
      </p:sp>
      <p:sp>
        <p:nvSpPr>
          <p:cNvPr id="372" name="Shape 372"/>
          <p:cNvSpPr/>
          <p:nvPr/>
        </p:nvSpPr>
        <p:spPr>
          <a:xfrm>
            <a:off x="3124200" y="2133600"/>
            <a:ext cx="5257801" cy="4267199"/>
          </a:xfrm>
          <a:prstGeom prst="rect">
            <a:avLst/>
          </a:prstGeom>
          <a:blipFill>
            <a:blip r:embed="rId3"/>
            <a:stretch>
              <a:fillRect/>
            </a:stretch>
          </a:blipFill>
        </p:spPr>
      </p:sp>
    </p:spTree>
    <p:extLst>
      <p:ext uri="{BB962C8B-B14F-4D97-AF65-F5344CB8AC3E}">
        <p14:creationId xmlns:p14="http://schemas.microsoft.com/office/powerpoint/2010/main" val="3727725941"/>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ctrTitle"/>
          </p:nvPr>
        </p:nvSpPr>
        <p:spPr>
          <a:xfrm>
            <a:off x="685800" y="2130425"/>
            <a:ext cx="7772400" cy="1470000"/>
          </a:xfrm>
          <a:prstGeom prst="rect">
            <a:avLst/>
          </a:prstGeom>
          <a:noFill/>
          <a:ln>
            <a:noFill/>
          </a:ln>
        </p:spPr>
        <p:txBody>
          <a:bodyPr lIns="91425" tIns="45700" rIns="91425" bIns="45700" anchor="b" anchorCtr="0">
            <a:noAutofit/>
          </a:bodyPr>
          <a:lstStyle/>
          <a:p>
            <a:pPr marL="0" marR="0" lvl="0" indent="0" algn="l" rtl="0">
              <a:spcBef>
                <a:spcPts val="0"/>
              </a:spcBef>
              <a:buClr>
                <a:schemeClr val="dk2"/>
              </a:buClr>
              <a:buSzPct val="25000"/>
              <a:buFont typeface="Cambria"/>
              <a:buNone/>
            </a:pPr>
            <a:r>
              <a:rPr lang="en-US" sz="6600" b="0" i="0" u="none" strike="noStrike" cap="none" baseline="0">
                <a:solidFill>
                  <a:schemeClr val="dk2"/>
                </a:solidFill>
                <a:latin typeface="Cambria"/>
                <a:ea typeface="Cambria"/>
                <a:cs typeface="Cambria"/>
                <a:sym typeface="Cambria"/>
              </a:rPr>
              <a:t>Day 3: Sampling Distributions</a:t>
            </a:r>
          </a:p>
        </p:txBody>
      </p:sp>
      <p:sp>
        <p:nvSpPr>
          <p:cNvPr id="390" name="Shape 390"/>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endParaRPr/>
          </a:p>
        </p:txBody>
      </p:sp>
    </p:spTree>
    <p:extLst>
      <p:ext uri="{BB962C8B-B14F-4D97-AF65-F5344CB8AC3E}">
        <p14:creationId xmlns:p14="http://schemas.microsoft.com/office/powerpoint/2010/main" val="3367635592"/>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496277" y="564660"/>
            <a:ext cx="7619999" cy="57657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US" sz="2500" b="1" i="0" u="none" strike="noStrike" cap="none" baseline="0">
                <a:solidFill>
                  <a:srgbClr val="0000FF"/>
                </a:solidFill>
                <a:latin typeface="Calibri"/>
                <a:ea typeface="Calibri"/>
                <a:cs typeface="Calibri"/>
                <a:sym typeface="Calibri"/>
              </a:rPr>
              <a:t>CCSS.Math.Content.HSS-IC.A.1</a:t>
            </a:r>
          </a:p>
          <a:p>
            <a:pPr marL="342900" marR="0" lvl="0" indent="-228600" algn="l" rtl="0">
              <a:spcBef>
                <a:spcPts val="500"/>
              </a:spcBef>
              <a:buClr>
                <a:schemeClr val="accent1"/>
              </a:buClr>
              <a:buSzPct val="100000"/>
              <a:buFont typeface="Calibri"/>
              <a:buChar char="•"/>
            </a:pPr>
            <a:r>
              <a:rPr lang="en-US" sz="2500" b="0" i="0" u="none" strike="noStrike" cap="none" baseline="0">
                <a:solidFill>
                  <a:schemeClr val="dk1"/>
                </a:solidFill>
                <a:latin typeface="Calibri"/>
                <a:ea typeface="Calibri"/>
                <a:cs typeface="Calibri"/>
                <a:sym typeface="Calibri"/>
              </a:rPr>
              <a:t>Understand statistics as a process for making inferences about population parameters based on a random sample from that population.</a:t>
            </a:r>
          </a:p>
          <a:p>
            <a:pPr marL="342900" marR="0" lvl="0" indent="-228600" algn="l" rtl="0">
              <a:spcBef>
                <a:spcPts val="500"/>
              </a:spcBef>
              <a:buClr>
                <a:schemeClr val="accent1"/>
              </a:buClr>
              <a:buSzPct val="100000"/>
              <a:buFont typeface="Calibri"/>
              <a:buChar char="•"/>
            </a:pPr>
            <a:r>
              <a:rPr lang="en-US" sz="2500" b="1" i="0" u="none" strike="noStrike" cap="none" baseline="0">
                <a:solidFill>
                  <a:srgbClr val="0000FF"/>
                </a:solidFill>
                <a:latin typeface="Calibri"/>
                <a:ea typeface="Calibri"/>
                <a:cs typeface="Calibri"/>
                <a:sym typeface="Calibri"/>
              </a:rPr>
              <a:t>CSS.Math.Content.7.SP.A.1</a:t>
            </a:r>
          </a:p>
          <a:p>
            <a:pPr marL="342900" marR="0" lvl="0" indent="-228600" algn="l" rtl="0">
              <a:spcBef>
                <a:spcPts val="500"/>
              </a:spcBef>
              <a:buClr>
                <a:schemeClr val="accent1"/>
              </a:buClr>
              <a:buSzPct val="100000"/>
              <a:buFont typeface="Calibri"/>
              <a:buChar char="•"/>
            </a:pPr>
            <a:r>
              <a:rPr lang="en-US" sz="2500" b="0" i="0" u="none" strike="noStrike" cap="none" baseline="0">
                <a:solidFill>
                  <a:schemeClr val="dk1"/>
                </a:solidFill>
                <a:latin typeface="Calibri"/>
                <a:ea typeface="Calibri"/>
                <a:cs typeface="Calibri"/>
                <a:sym typeface="Calibri"/>
              </a:rPr>
              <a:t>Understand that statistics can be used to gain information about a population by examining a sample of the population;  generalizations about a population from a sample are valid only if the sample is representative of that population.  Understand that random sampling tends to produce representative samples and support valid inferences. </a:t>
            </a:r>
          </a:p>
        </p:txBody>
      </p:sp>
    </p:spTree>
    <p:extLst>
      <p:ext uri="{BB962C8B-B14F-4D97-AF65-F5344CB8AC3E}">
        <p14:creationId xmlns:p14="http://schemas.microsoft.com/office/powerpoint/2010/main" val="2767036387"/>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title"/>
          </p:nvPr>
        </p:nvSpPr>
        <p:spPr>
          <a:xfrm>
            <a:off x="457200" y="457200"/>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baseline="0" dirty="0">
                <a:solidFill>
                  <a:schemeClr val="dk2"/>
                </a:solidFill>
                <a:latin typeface="Cambria"/>
                <a:ea typeface="Cambria"/>
                <a:cs typeface="Cambria"/>
                <a:sym typeface="Cambria"/>
              </a:rPr>
              <a:t>Simulation approach to sampling distributions	</a:t>
            </a:r>
          </a:p>
        </p:txBody>
      </p:sp>
      <p:sp>
        <p:nvSpPr>
          <p:cNvPr id="401" name="Shape 401"/>
          <p:cNvSpPr txBox="1">
            <a:spLocks noGrp="1"/>
          </p:cNvSpPr>
          <p:nvPr>
            <p:ph type="body" idx="1"/>
          </p:nvPr>
        </p:nvSpPr>
        <p:spPr>
          <a:xfrm>
            <a:off x="457200" y="1950900"/>
            <a:ext cx="8382000" cy="45261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US" sz="2200" b="0" i="0" u="none" strike="noStrike" cap="none" baseline="0" dirty="0">
                <a:solidFill>
                  <a:schemeClr val="dk1"/>
                </a:solidFill>
                <a:latin typeface="Calibri"/>
                <a:ea typeface="Calibri"/>
                <a:cs typeface="Calibri"/>
                <a:sym typeface="Calibri"/>
              </a:rPr>
              <a:t>Hands-on simulations still valuable for first experiences</a:t>
            </a:r>
          </a:p>
          <a:p>
            <a:pPr marL="342900" marR="0" lvl="0" indent="-228600" algn="l" rtl="0">
              <a:spcBef>
                <a:spcPts val="440"/>
              </a:spcBef>
              <a:buClr>
                <a:schemeClr val="accent1"/>
              </a:buClr>
              <a:buSzPct val="100000"/>
              <a:buFont typeface="Calibri"/>
              <a:buChar char="•"/>
            </a:pPr>
            <a:r>
              <a:rPr lang="en-US" sz="2200" b="0" i="0" u="none" strike="noStrike" cap="none" baseline="0" dirty="0">
                <a:solidFill>
                  <a:schemeClr val="dk1"/>
                </a:solidFill>
                <a:latin typeface="Calibri"/>
                <a:ea typeface="Calibri"/>
                <a:cs typeface="Calibri"/>
                <a:sym typeface="Calibri"/>
              </a:rPr>
              <a:t>Suggested learning process</a:t>
            </a:r>
            <a:r>
              <a:rPr lang="en-US" sz="2200" b="0" i="0" u="none" strike="noStrike" cap="none" baseline="0" dirty="0" smtClean="0">
                <a:solidFill>
                  <a:schemeClr val="dk1"/>
                </a:solidFill>
                <a:latin typeface="Calibri"/>
                <a:ea typeface="Calibri"/>
                <a:cs typeface="Calibri"/>
                <a:sym typeface="Calibri"/>
              </a:rPr>
              <a:t>:</a:t>
            </a:r>
          </a:p>
          <a:p>
            <a:pPr marL="114300" marR="0" lvl="0" indent="0" algn="l" rtl="0">
              <a:spcBef>
                <a:spcPts val="440"/>
              </a:spcBef>
              <a:buClr>
                <a:schemeClr val="accent1"/>
              </a:buClr>
              <a:buSzPct val="100000"/>
              <a:buNone/>
            </a:pPr>
            <a:r>
              <a:rPr lang="en-US" sz="2200" dirty="0">
                <a:solidFill>
                  <a:schemeClr val="dk1"/>
                </a:solidFill>
                <a:latin typeface="Calibri"/>
                <a:ea typeface="Calibri"/>
                <a:cs typeface="Calibri"/>
                <a:sym typeface="Calibri"/>
              </a:rPr>
              <a:t> </a:t>
            </a:r>
            <a:r>
              <a:rPr lang="en-US" sz="2200" dirty="0" smtClean="0">
                <a:solidFill>
                  <a:schemeClr val="dk1"/>
                </a:solidFill>
                <a:latin typeface="Calibri"/>
                <a:ea typeface="Calibri"/>
                <a:cs typeface="Calibri"/>
                <a:sym typeface="Calibri"/>
              </a:rPr>
              <a:t>  </a:t>
            </a:r>
            <a:r>
              <a:rPr lang="en-US" sz="2100" b="0" i="0" u="none" strike="noStrike" cap="none" baseline="0" dirty="0" smtClean="0">
                <a:solidFill>
                  <a:schemeClr val="dk1"/>
                </a:solidFill>
                <a:latin typeface="Calibri"/>
                <a:ea typeface="Calibri"/>
                <a:cs typeface="Calibri"/>
                <a:sym typeface="Calibri"/>
              </a:rPr>
              <a:t>1</a:t>
            </a:r>
            <a:r>
              <a:rPr lang="en-US" sz="2100" b="0" i="0" u="none" strike="noStrike" cap="none" baseline="0" dirty="0">
                <a:solidFill>
                  <a:schemeClr val="dk1"/>
                </a:solidFill>
                <a:latin typeface="Calibri"/>
                <a:ea typeface="Calibri"/>
                <a:cs typeface="Calibri"/>
                <a:sym typeface="Calibri"/>
              </a:rPr>
              <a:t>) Student makes predictions</a:t>
            </a:r>
          </a:p>
          <a:p>
            <a:pPr marL="109728" marR="0" lvl="0" indent="-8128" algn="l" rtl="0">
              <a:spcBef>
                <a:spcPts val="440"/>
              </a:spcBef>
              <a:buClr>
                <a:schemeClr val="accent1"/>
              </a:buClr>
              <a:buSzPct val="25000"/>
              <a:buFont typeface="Calibri"/>
              <a:buNone/>
            </a:pPr>
            <a:r>
              <a:rPr lang="en-US" sz="2100" b="0" i="0" u="none" strike="noStrike" cap="none" baseline="0" dirty="0">
                <a:solidFill>
                  <a:schemeClr val="dk1"/>
                </a:solidFill>
                <a:latin typeface="Calibri"/>
                <a:ea typeface="Calibri"/>
                <a:cs typeface="Calibri"/>
                <a:sym typeface="Calibri"/>
              </a:rPr>
              <a:t>   2) Student observes what really happens</a:t>
            </a:r>
          </a:p>
          <a:p>
            <a:pPr marL="109728" marR="0" lvl="0" indent="-8128" algn="l" rtl="0">
              <a:spcBef>
                <a:spcPts val="440"/>
              </a:spcBef>
              <a:buClr>
                <a:schemeClr val="accent1"/>
              </a:buClr>
              <a:buSzPct val="25000"/>
              <a:buFont typeface="Calibri"/>
              <a:buNone/>
            </a:pPr>
            <a:r>
              <a:rPr lang="en-US" sz="2100" b="0" i="0" u="none" strike="noStrike" cap="none" baseline="0" dirty="0">
                <a:solidFill>
                  <a:schemeClr val="dk1"/>
                </a:solidFill>
                <a:latin typeface="Calibri"/>
                <a:ea typeface="Calibri"/>
                <a:cs typeface="Calibri"/>
                <a:sym typeface="Calibri"/>
              </a:rPr>
              <a:t>   3) Discuss difference between the prediction and actual empirical results</a:t>
            </a:r>
          </a:p>
          <a:p>
            <a:pPr marL="342900" marR="0" lvl="0" indent="-228600" algn="l" rtl="0">
              <a:spcBef>
                <a:spcPts val="440"/>
              </a:spcBef>
              <a:buClr>
                <a:schemeClr val="accent1"/>
              </a:buClr>
              <a:buSzPct val="100000"/>
              <a:buFont typeface="Calibri"/>
              <a:buChar char="•"/>
            </a:pPr>
            <a:endParaRPr lang="en-US" sz="2200" b="0" i="0" u="none" strike="noStrike" cap="none" baseline="0" dirty="0" smtClean="0">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Calibri"/>
              <a:buChar char="•"/>
            </a:pPr>
            <a:r>
              <a:rPr lang="en-US" sz="2200" b="0" i="0" u="none" strike="noStrike" cap="none" baseline="0" dirty="0" smtClean="0">
                <a:solidFill>
                  <a:schemeClr val="dk1"/>
                </a:solidFill>
                <a:latin typeface="Calibri"/>
                <a:ea typeface="Calibri"/>
                <a:cs typeface="Calibri"/>
                <a:sym typeface="Calibri"/>
              </a:rPr>
              <a:t>Student </a:t>
            </a:r>
            <a:r>
              <a:rPr lang="en-US" sz="2200" b="0" i="0" u="none" strike="noStrike" cap="none" baseline="0" dirty="0">
                <a:solidFill>
                  <a:schemeClr val="dk1"/>
                </a:solidFill>
                <a:latin typeface="Calibri"/>
                <a:ea typeface="Calibri"/>
                <a:cs typeface="Calibri"/>
                <a:sym typeface="Calibri"/>
              </a:rPr>
              <a:t>forced to address misconceptions if prediction turns out to be false</a:t>
            </a:r>
          </a:p>
          <a:p>
            <a:endParaRPr lang="en-US" sz="2200" b="0" i="0" u="none" strike="noStrike" cap="none" baseline="0" dirty="0">
              <a:solidFill>
                <a:schemeClr val="dk1"/>
              </a:solidFill>
              <a:latin typeface="Calibri"/>
              <a:ea typeface="Calibri"/>
              <a:cs typeface="Calibri"/>
              <a:sym typeface="Calibri"/>
            </a:endParaRPr>
          </a:p>
          <a:p>
            <a:endParaRPr lang="en-US" sz="2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9537729"/>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baseline="0">
                <a:solidFill>
                  <a:schemeClr val="dk2"/>
                </a:solidFill>
                <a:latin typeface="Cambria"/>
                <a:ea typeface="Cambria"/>
                <a:cs typeface="Cambria"/>
                <a:sym typeface="Cambria"/>
              </a:rPr>
              <a:t>Word memorization</a:t>
            </a:r>
          </a:p>
        </p:txBody>
      </p:sp>
      <p:sp>
        <p:nvSpPr>
          <p:cNvPr id="407" name="Shape 407"/>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In a moment, you will flip over the paper in front of you.  </a:t>
            </a:r>
          </a:p>
          <a:p>
            <a:endParaRPr lang="en-US" sz="2200" b="0" i="0" u="none" strike="noStrike" cap="none" baseline="0">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Take 30 seconds to look at the words on the paper and memorize as many words as you can. </a:t>
            </a:r>
          </a:p>
          <a:p>
            <a:endParaRPr lang="en-US" sz="2200" b="0" i="0" u="none" strike="noStrike" cap="none" baseline="0">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After 30 seconds, you will be asked to flip the paper back over.  On the back side of the paper, write down the words that you remember. </a:t>
            </a:r>
          </a:p>
          <a:p>
            <a:endParaRPr lang="en-US" sz="2200" b="0" i="0" u="none" strike="noStrike" cap="none" baseline="0">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Ready, go!</a:t>
            </a:r>
          </a:p>
        </p:txBody>
      </p:sp>
    </p:spTree>
    <p:extLst>
      <p:ext uri="{BB962C8B-B14F-4D97-AF65-F5344CB8AC3E}">
        <p14:creationId xmlns:p14="http://schemas.microsoft.com/office/powerpoint/2010/main" val="2157088771"/>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1-14 at 1.43.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820" y="1282959"/>
            <a:ext cx="1807779" cy="4279641"/>
          </a:xfrm>
          <a:prstGeom prst="rect">
            <a:avLst/>
          </a:prstGeom>
        </p:spPr>
      </p:pic>
      <p:pic>
        <p:nvPicPr>
          <p:cNvPr id="6" name="Picture 5" descr="Screen Shot 2013-11-14 at 1.44.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996" y="1295400"/>
            <a:ext cx="1841447" cy="4267200"/>
          </a:xfrm>
          <a:prstGeom prst="rect">
            <a:avLst/>
          </a:prstGeom>
        </p:spPr>
      </p:pic>
      <p:sp>
        <p:nvSpPr>
          <p:cNvPr id="7" name="TextBox 6"/>
          <p:cNvSpPr txBox="1"/>
          <p:nvPr/>
        </p:nvSpPr>
        <p:spPr>
          <a:xfrm>
            <a:off x="1219200" y="609600"/>
            <a:ext cx="1828800" cy="523220"/>
          </a:xfrm>
          <a:prstGeom prst="rect">
            <a:avLst/>
          </a:prstGeom>
          <a:noFill/>
        </p:spPr>
        <p:txBody>
          <a:bodyPr wrap="square" rtlCol="0">
            <a:spAutoFit/>
          </a:bodyPr>
          <a:lstStyle/>
          <a:p>
            <a:r>
              <a:rPr lang="en-US" sz="2800" dirty="0" smtClean="0"/>
              <a:t>Group 1</a:t>
            </a:r>
            <a:endParaRPr lang="en-US" sz="2800" dirty="0"/>
          </a:p>
        </p:txBody>
      </p:sp>
      <p:sp>
        <p:nvSpPr>
          <p:cNvPr id="8" name="TextBox 7"/>
          <p:cNvSpPr txBox="1"/>
          <p:nvPr/>
        </p:nvSpPr>
        <p:spPr>
          <a:xfrm>
            <a:off x="6172200" y="609600"/>
            <a:ext cx="1828800" cy="523220"/>
          </a:xfrm>
          <a:prstGeom prst="rect">
            <a:avLst/>
          </a:prstGeom>
          <a:noFill/>
        </p:spPr>
        <p:txBody>
          <a:bodyPr wrap="square" rtlCol="0">
            <a:spAutoFit/>
          </a:bodyPr>
          <a:lstStyle/>
          <a:p>
            <a:r>
              <a:rPr lang="en-US" sz="2800" dirty="0" smtClean="0"/>
              <a:t>Group 2</a:t>
            </a:r>
            <a:endParaRPr lang="en-US" sz="2800" dirty="0"/>
          </a:p>
        </p:txBody>
      </p:sp>
    </p:spTree>
    <p:extLst>
      <p:ext uri="{BB962C8B-B14F-4D97-AF65-F5344CB8AC3E}">
        <p14:creationId xmlns:p14="http://schemas.microsoft.com/office/powerpoint/2010/main" val="666004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228600" y="274637"/>
            <a:ext cx="88392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000" b="0" i="0" u="none" strike="noStrike" cap="none" baseline="0" dirty="0">
                <a:solidFill>
                  <a:schemeClr val="dk2"/>
                </a:solidFill>
                <a:latin typeface="Cambria"/>
                <a:ea typeface="Cambria"/>
                <a:cs typeface="Cambria"/>
                <a:sym typeface="Cambria"/>
              </a:rPr>
              <a:t>How many words did you remember?</a:t>
            </a:r>
          </a:p>
        </p:txBody>
      </p:sp>
      <p:sp>
        <p:nvSpPr>
          <p:cNvPr id="413" name="Shape 413"/>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US" sz="2400" b="0" i="0" u="none" strike="noStrike" cap="none" baseline="0" dirty="0">
                <a:solidFill>
                  <a:schemeClr val="dk1"/>
                </a:solidFill>
                <a:latin typeface="Calibri"/>
                <a:ea typeface="Calibri"/>
                <a:cs typeface="Calibri"/>
                <a:sym typeface="Calibri"/>
              </a:rPr>
              <a:t>The people in this room were randomly assigned to two groups. </a:t>
            </a:r>
          </a:p>
          <a:p>
            <a:endParaRPr lang="en-US" sz="2400" b="0" i="0" u="none" strike="noStrike" cap="none" baseline="0" dirty="0">
              <a:solidFill>
                <a:schemeClr val="dk1"/>
              </a:solidFill>
              <a:latin typeface="Calibri"/>
              <a:ea typeface="Calibri"/>
              <a:cs typeface="Calibri"/>
              <a:sym typeface="Calibri"/>
            </a:endParaRPr>
          </a:p>
          <a:p>
            <a:pPr marL="342900" marR="0" lvl="0" indent="-228600" algn="l" rtl="0">
              <a:spcBef>
                <a:spcPts val="600"/>
              </a:spcBef>
              <a:buClr>
                <a:schemeClr val="accent1"/>
              </a:buClr>
              <a:buSzPct val="100000"/>
              <a:buFont typeface="Calibri"/>
              <a:buChar char="•"/>
            </a:pPr>
            <a:r>
              <a:rPr lang="en-US" sz="2400" b="0" i="0" u="none" strike="noStrike" cap="none" baseline="0" dirty="0">
                <a:solidFill>
                  <a:schemeClr val="dk1"/>
                </a:solidFill>
                <a:latin typeface="Calibri"/>
                <a:ea typeface="Calibri"/>
                <a:cs typeface="Calibri"/>
                <a:sym typeface="Calibri"/>
              </a:rPr>
              <a:t>One group had nonsense words, and the other group had real words. </a:t>
            </a:r>
          </a:p>
          <a:p>
            <a:endParaRPr lang="en-US" sz="2400" b="0" i="0" u="none" strike="noStrike" cap="none" baseline="0" dirty="0">
              <a:solidFill>
                <a:schemeClr val="dk1"/>
              </a:solidFill>
              <a:latin typeface="Calibri"/>
              <a:ea typeface="Calibri"/>
              <a:cs typeface="Calibri"/>
              <a:sym typeface="Calibri"/>
            </a:endParaRPr>
          </a:p>
          <a:p>
            <a:pPr marL="342900" marR="0" lvl="0" indent="-228600" algn="l" rtl="0">
              <a:spcBef>
                <a:spcPts val="600"/>
              </a:spcBef>
              <a:buClr>
                <a:schemeClr val="accent1"/>
              </a:buClr>
              <a:buSzPct val="100000"/>
              <a:buFont typeface="Calibri"/>
              <a:buChar char="•"/>
            </a:pPr>
            <a:r>
              <a:rPr lang="en-US" sz="2400" b="0" i="0" u="none" strike="noStrike" cap="none" baseline="0" dirty="0">
                <a:solidFill>
                  <a:schemeClr val="dk1"/>
                </a:solidFill>
                <a:latin typeface="Calibri"/>
                <a:ea typeface="Calibri"/>
                <a:cs typeface="Calibri"/>
                <a:sym typeface="Calibri"/>
              </a:rPr>
              <a:t>Do you think one group could memorize more than the other group?</a:t>
            </a:r>
          </a:p>
          <a:p>
            <a:endParaRPr lang="en-US" sz="3000" b="0" i="0" u="none" strike="noStrike" cap="none" baseline="0" dirty="0">
              <a:solidFill>
                <a:schemeClr val="dk1"/>
              </a:solidFill>
              <a:latin typeface="Calibri"/>
              <a:ea typeface="Calibri"/>
              <a:cs typeface="Calibri"/>
              <a:sym typeface="Calibri"/>
            </a:endParaRPr>
          </a:p>
          <a:p>
            <a:endParaRPr lang="en-US" sz="3000" b="0" i="0" u="none" strike="noStrike" cap="none" baseline="0" dirty="0">
              <a:solidFill>
                <a:schemeClr val="dk1"/>
              </a:solidFill>
              <a:latin typeface="Calibri"/>
              <a:ea typeface="Calibri"/>
              <a:cs typeface="Calibri"/>
              <a:sym typeface="Calibri"/>
            </a:endParaRPr>
          </a:p>
          <a:p>
            <a:endParaRPr lang="en-US" sz="30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755409"/>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Substantially increased status of statistics in the CCSS-M</a:t>
            </a:r>
          </a:p>
          <a:p>
            <a:r>
              <a:rPr lang="en-US" dirty="0" smtClean="0"/>
              <a:t>All teachers (not just AP Statistics teachers) will be teaching statistics</a:t>
            </a:r>
          </a:p>
          <a:p>
            <a:r>
              <a:rPr lang="en-US" dirty="0" smtClean="0"/>
              <a:t>Easier issue to address with </a:t>
            </a:r>
            <a:r>
              <a:rPr lang="en-US" dirty="0" err="1" smtClean="0"/>
              <a:t>preservice</a:t>
            </a:r>
            <a:r>
              <a:rPr lang="en-US" dirty="0" smtClean="0"/>
              <a:t> teachers</a:t>
            </a:r>
          </a:p>
          <a:p>
            <a:r>
              <a:rPr lang="en-US" dirty="0" smtClean="0"/>
              <a:t>Great need for professional development for </a:t>
            </a:r>
            <a:r>
              <a:rPr lang="en-US" dirty="0" err="1" smtClean="0"/>
              <a:t>inservice</a:t>
            </a:r>
            <a:r>
              <a:rPr lang="en-US" dirty="0" smtClean="0"/>
              <a:t> teachers</a:t>
            </a:r>
          </a:p>
          <a:p>
            <a:r>
              <a:rPr lang="en-US" dirty="0" smtClean="0"/>
              <a:t>Large number of districts in MI in financial crisis </a:t>
            </a:r>
            <a:r>
              <a:rPr lang="en-US" dirty="0" smtClean="0">
                <a:sym typeface="Wingdings" panose="05000000000000000000" pitchFamily="2" charset="2"/>
              </a:rPr>
              <a:t> no money to devote to PD </a:t>
            </a: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err="1" smtClean="0"/>
              <a:t>Inservice</a:t>
            </a:r>
            <a:r>
              <a:rPr lang="en-US" dirty="0" smtClean="0"/>
              <a:t> Teachers’ Need for PD</a:t>
            </a:r>
            <a:endParaRPr lang="en-US" dirty="0"/>
          </a:p>
        </p:txBody>
      </p:sp>
    </p:spTree>
    <p:extLst>
      <p:ext uri="{BB962C8B-B14F-4D97-AF65-F5344CB8AC3E}">
        <p14:creationId xmlns:p14="http://schemas.microsoft.com/office/powerpoint/2010/main" val="369124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baseline="0">
                <a:solidFill>
                  <a:schemeClr val="dk2"/>
                </a:solidFill>
                <a:latin typeface="Cambria"/>
                <a:ea typeface="Cambria"/>
                <a:cs typeface="Cambria"/>
                <a:sym typeface="Cambria"/>
              </a:rPr>
              <a:t>Are the results statistically significant?</a:t>
            </a:r>
          </a:p>
        </p:txBody>
      </p:sp>
      <p:sp>
        <p:nvSpPr>
          <p:cNvPr id="419" name="Shape 419"/>
          <p:cNvSpPr txBox="1">
            <a:spLocks noGrp="1"/>
          </p:cNvSpPr>
          <p:nvPr>
            <p:ph type="body" idx="1"/>
          </p:nvPr>
        </p:nvSpPr>
        <p:spPr>
          <a:xfrm>
            <a:off x="457200" y="1874700"/>
            <a:ext cx="8229600" cy="45261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US" sz="2200" b="0" i="0" u="none" strike="noStrike" cap="none" baseline="0" dirty="0">
                <a:solidFill>
                  <a:schemeClr val="dk1"/>
                </a:solidFill>
                <a:latin typeface="Calibri"/>
                <a:ea typeface="Calibri"/>
                <a:cs typeface="Calibri"/>
                <a:sym typeface="Calibri"/>
              </a:rPr>
              <a:t>Let’s begin by assuming that the treatment –given a list of nonsense words </a:t>
            </a:r>
            <a:r>
              <a:rPr lang="en-US" sz="2200" b="0" i="0" u="none" strike="noStrike" cap="none" baseline="0" dirty="0" err="1">
                <a:solidFill>
                  <a:schemeClr val="dk1"/>
                </a:solidFill>
                <a:latin typeface="Calibri"/>
                <a:ea typeface="Calibri"/>
                <a:cs typeface="Calibri"/>
                <a:sym typeface="Calibri"/>
              </a:rPr>
              <a:t>vs</a:t>
            </a:r>
            <a:r>
              <a:rPr lang="en-US" sz="2200" b="0" i="0" u="none" strike="noStrike" cap="none" baseline="0" dirty="0">
                <a:solidFill>
                  <a:schemeClr val="dk1"/>
                </a:solidFill>
                <a:latin typeface="Calibri"/>
                <a:ea typeface="Calibri"/>
                <a:cs typeface="Calibri"/>
                <a:sym typeface="Calibri"/>
              </a:rPr>
              <a:t> given a list of meaningful words – does not make a difference in number of words memorized. </a:t>
            </a:r>
          </a:p>
          <a:p>
            <a:endParaRPr lang="en-US" sz="2200" b="0" i="0" u="none" strike="noStrike" cap="none" baseline="0" dirty="0">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Calibri"/>
              <a:buChar char="•"/>
            </a:pPr>
            <a:r>
              <a:rPr lang="en-US" sz="2200" b="0" i="0" u="none" strike="noStrike" cap="none" baseline="0" dirty="0">
                <a:solidFill>
                  <a:schemeClr val="dk1"/>
                </a:solidFill>
                <a:latin typeface="Calibri"/>
                <a:ea typeface="Calibri"/>
                <a:cs typeface="Calibri"/>
                <a:sym typeface="Calibri"/>
              </a:rPr>
              <a:t>If we calculate the mean for the two groups, what should the difference be?</a:t>
            </a:r>
          </a:p>
          <a:p>
            <a:endParaRPr lang="en-US" sz="2200" b="0" i="0" u="none" strike="noStrike" cap="none" baseline="0" dirty="0">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Calibri"/>
              <a:buChar char="•"/>
            </a:pPr>
            <a:r>
              <a:rPr lang="en-US" sz="2200" b="0" i="0" u="none" strike="noStrike" cap="none" baseline="0" dirty="0">
                <a:solidFill>
                  <a:schemeClr val="dk1"/>
                </a:solidFill>
                <a:latin typeface="Calibri"/>
                <a:ea typeface="Calibri"/>
                <a:cs typeface="Calibri"/>
                <a:sym typeface="Calibri"/>
              </a:rPr>
              <a:t> Is it still possible that we could see a difference in mean number of words memorized?</a:t>
            </a:r>
          </a:p>
          <a:p>
            <a:endParaRPr lang="en-US" sz="2200" b="0" i="0" u="none" strike="noStrike" cap="none" baseline="0" dirty="0">
              <a:solidFill>
                <a:schemeClr val="dk1"/>
              </a:solidFill>
              <a:latin typeface="Calibri"/>
              <a:ea typeface="Calibri"/>
              <a:cs typeface="Calibri"/>
              <a:sym typeface="Calibri"/>
            </a:endParaRPr>
          </a:p>
          <a:p>
            <a:endParaRPr lang="en-US" sz="2200" b="0" i="0" u="none" strike="noStrike" cap="none" baseline="0" dirty="0">
              <a:solidFill>
                <a:schemeClr val="dk1"/>
              </a:solidFill>
              <a:latin typeface="Calibri"/>
              <a:ea typeface="Calibri"/>
              <a:cs typeface="Calibri"/>
              <a:sym typeface="Calibri"/>
            </a:endParaRPr>
          </a:p>
          <a:p>
            <a:endParaRPr lang="en-US" sz="2200" b="0" i="0" u="none" strike="noStrike" cap="none" baseline="0" dirty="0">
              <a:solidFill>
                <a:schemeClr val="dk1"/>
              </a:solidFill>
              <a:latin typeface="Calibri"/>
              <a:ea typeface="Calibri"/>
              <a:cs typeface="Calibri"/>
              <a:sym typeface="Calibri"/>
            </a:endParaRPr>
          </a:p>
          <a:p>
            <a:endParaRPr lang="en-US" sz="2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494673"/>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It’s the job of a statistician to decide if the results from a study are statistically significant or simply due to random chance.  </a:t>
            </a:r>
          </a:p>
          <a:p>
            <a:endParaRPr lang="en-US" sz="2200" b="0" i="0" u="none" strike="noStrike" cap="none" baseline="0">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In other words, if the two groups actually memorize the same number of words on average, how often would we see a sample with a difference in means of _______?</a:t>
            </a:r>
          </a:p>
          <a:p>
            <a:endParaRPr lang="en-US" sz="2200" b="0" i="0" u="none" strike="noStrike" cap="none" baseline="0">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Is it very likely, somewhat likely, or very unlikely?</a:t>
            </a:r>
          </a:p>
          <a:p>
            <a:endParaRPr lang="en-US" sz="2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2120089"/>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baseline="0">
                <a:solidFill>
                  <a:schemeClr val="dk2"/>
                </a:solidFill>
                <a:latin typeface="Cambria"/>
                <a:ea typeface="Cambria"/>
                <a:cs typeface="Cambria"/>
                <a:sym typeface="Cambria"/>
              </a:rPr>
              <a:t>To answer these questions, we will use simulation</a:t>
            </a:r>
          </a:p>
        </p:txBody>
      </p:sp>
      <p:sp>
        <p:nvSpPr>
          <p:cNvPr id="430" name="Shape 430"/>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4761"/>
              <a:buFont typeface="Calibri"/>
              <a:buChar char="•"/>
            </a:pPr>
            <a:r>
              <a:rPr lang="en-US" sz="2050" b="0" i="0" u="none" strike="noStrike" cap="none" baseline="0">
                <a:solidFill>
                  <a:schemeClr val="dk1"/>
                </a:solidFill>
                <a:latin typeface="Calibri"/>
                <a:ea typeface="Calibri"/>
                <a:cs typeface="Calibri"/>
                <a:sym typeface="Calibri"/>
              </a:rPr>
              <a:t>First we will write each datum on a separate card.</a:t>
            </a:r>
          </a:p>
          <a:p>
            <a:pPr marL="342900" marR="0" lvl="0" indent="-228600" algn="l" rtl="0">
              <a:spcBef>
                <a:spcPts val="440"/>
              </a:spcBef>
              <a:buClr>
                <a:schemeClr val="accent1"/>
              </a:buClr>
              <a:buSzPct val="104761"/>
              <a:buFont typeface="Calibri"/>
              <a:buChar char="•"/>
            </a:pPr>
            <a:r>
              <a:rPr lang="en-US" sz="2050" b="0" i="0" u="none" strike="noStrike" cap="none" baseline="0">
                <a:solidFill>
                  <a:schemeClr val="dk1"/>
                </a:solidFill>
                <a:latin typeface="Calibri"/>
                <a:ea typeface="Calibri"/>
                <a:cs typeface="Calibri"/>
                <a:sym typeface="Calibri"/>
              </a:rPr>
              <a:t>We are going to assume that the two groups are actually the same.  If they are the same, it won’t matter if we mix the two groups together. </a:t>
            </a:r>
          </a:p>
          <a:p>
            <a:pPr marL="342900" marR="0" lvl="0" indent="-228600" algn="l" rtl="0">
              <a:spcBef>
                <a:spcPts val="440"/>
              </a:spcBef>
              <a:buClr>
                <a:schemeClr val="accent1"/>
              </a:buClr>
              <a:buSzPct val="104761"/>
              <a:buFont typeface="Calibri"/>
              <a:buChar char="•"/>
            </a:pPr>
            <a:r>
              <a:rPr lang="en-US" sz="2050" b="0" i="0" u="none" strike="noStrike" cap="none" baseline="0">
                <a:solidFill>
                  <a:schemeClr val="dk1"/>
                </a:solidFill>
                <a:latin typeface="Calibri"/>
                <a:ea typeface="Calibri"/>
                <a:cs typeface="Calibri"/>
                <a:sym typeface="Calibri"/>
              </a:rPr>
              <a:t>Now we will draw two random groups from the data, of the same sizes as the original data.</a:t>
            </a:r>
          </a:p>
          <a:p>
            <a:pPr marL="742950" marR="0" lvl="1" indent="-247650" algn="l" rtl="0">
              <a:spcBef>
                <a:spcPts val="440"/>
              </a:spcBef>
              <a:buClr>
                <a:schemeClr val="accent1"/>
              </a:buClr>
              <a:buSzPct val="104761"/>
              <a:buFont typeface="Calibri"/>
              <a:buChar char="–"/>
            </a:pPr>
            <a:r>
              <a:rPr lang="en-US" sz="2050" b="0" i="0" u="none" strike="noStrike" cap="none" baseline="0">
                <a:solidFill>
                  <a:schemeClr val="dk1"/>
                </a:solidFill>
                <a:latin typeface="Calibri"/>
                <a:ea typeface="Calibri"/>
                <a:cs typeface="Calibri"/>
                <a:sym typeface="Calibri"/>
              </a:rPr>
              <a:t>For example, if the original data had one group of 12 and another group of 18, then your two random groups should have size 12 and 18. </a:t>
            </a:r>
          </a:p>
          <a:p>
            <a:pPr marL="342900" marR="0" lvl="0" indent="-228600" algn="l" rtl="0">
              <a:spcBef>
                <a:spcPts val="440"/>
              </a:spcBef>
              <a:buClr>
                <a:schemeClr val="accent1"/>
              </a:buClr>
              <a:buSzPct val="104761"/>
              <a:buFont typeface="Calibri"/>
              <a:buChar char="•"/>
            </a:pPr>
            <a:r>
              <a:rPr lang="en-US" sz="2050" b="0" i="0" u="none" strike="noStrike" cap="none" baseline="0">
                <a:solidFill>
                  <a:schemeClr val="dk1"/>
                </a:solidFill>
                <a:latin typeface="Calibri"/>
                <a:ea typeface="Calibri"/>
                <a:cs typeface="Calibri"/>
                <a:sym typeface="Calibri"/>
              </a:rPr>
              <a:t>Take the average number of words memorized from each group and calculate the difference, always subtracting in the same order (e.g. mean of size-12 group minus mean of size-18 group)</a:t>
            </a:r>
          </a:p>
          <a:p>
            <a:pPr marL="342900" marR="0" lvl="0" indent="-228600" algn="l" rtl="0">
              <a:spcBef>
                <a:spcPts val="440"/>
              </a:spcBef>
              <a:buClr>
                <a:schemeClr val="accent1"/>
              </a:buClr>
              <a:buSzPct val="104761"/>
              <a:buFont typeface="Calibri"/>
              <a:buChar char="•"/>
            </a:pPr>
            <a:r>
              <a:rPr lang="en-US" sz="2050" b="0" i="0" u="none" strike="noStrike" cap="none" baseline="0">
                <a:solidFill>
                  <a:schemeClr val="dk1"/>
                </a:solidFill>
                <a:latin typeface="Calibri"/>
                <a:ea typeface="Calibri"/>
                <a:cs typeface="Calibri"/>
                <a:sym typeface="Calibri"/>
              </a:rPr>
              <a:t>Record your answer.  Repeat this process ten times.</a:t>
            </a:r>
          </a:p>
        </p:txBody>
      </p:sp>
    </p:spTree>
    <p:extLst>
      <p:ext uri="{BB962C8B-B14F-4D97-AF65-F5344CB8AC3E}">
        <p14:creationId xmlns:p14="http://schemas.microsoft.com/office/powerpoint/2010/main" val="615988768"/>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baseline="0">
                <a:solidFill>
                  <a:schemeClr val="dk2"/>
                </a:solidFill>
                <a:latin typeface="Cambria"/>
                <a:ea typeface="Cambria"/>
                <a:cs typeface="Cambria"/>
                <a:sym typeface="Cambria"/>
              </a:rPr>
              <a:t>Sampling Distribution</a:t>
            </a:r>
          </a:p>
        </p:txBody>
      </p:sp>
      <p:sp>
        <p:nvSpPr>
          <p:cNvPr id="436" name="Shape 436"/>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US" sz="3500" b="0" i="0" u="none" strike="noStrike" cap="none" baseline="0">
                <a:solidFill>
                  <a:schemeClr val="dk1"/>
                </a:solidFill>
                <a:latin typeface="Calibri"/>
                <a:ea typeface="Calibri"/>
                <a:cs typeface="Calibri"/>
                <a:sym typeface="Calibri"/>
              </a:rPr>
              <a:t>Have a representative from each group come up to the graph and record the differences that you’ve collected.</a:t>
            </a:r>
          </a:p>
        </p:txBody>
      </p:sp>
    </p:spTree>
    <p:extLst>
      <p:ext uri="{BB962C8B-B14F-4D97-AF65-F5344CB8AC3E}">
        <p14:creationId xmlns:p14="http://schemas.microsoft.com/office/powerpoint/2010/main" val="3586975477"/>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baseline="0">
                <a:solidFill>
                  <a:schemeClr val="dk2"/>
                </a:solidFill>
                <a:latin typeface="Cambria"/>
                <a:ea typeface="Cambria"/>
                <a:cs typeface="Cambria"/>
                <a:sym typeface="Cambria"/>
              </a:rPr>
              <a:t>Sampling distribution</a:t>
            </a:r>
          </a:p>
        </p:txBody>
      </p:sp>
      <p:sp>
        <p:nvSpPr>
          <p:cNvPr id="442" name="Shape 44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Our distribution shows the number of times that each difference was seen through our simulation assuming no difference between the two groups.  </a:t>
            </a:r>
          </a:p>
          <a:p>
            <a:endParaRPr lang="en-US" sz="2200" b="0" i="0" u="none" strike="noStrike" cap="none" baseline="0">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How often did you see a difference of ______ or greater?</a:t>
            </a:r>
          </a:p>
          <a:p>
            <a:endParaRPr lang="en-US" sz="2200" b="0" i="0" u="none" strike="noStrike" cap="none" baseline="0">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If the groups are actually the same, we see a difference of _____ or greater only ______% of the time.  </a:t>
            </a:r>
          </a:p>
        </p:txBody>
      </p:sp>
    </p:spTree>
    <p:extLst>
      <p:ext uri="{BB962C8B-B14F-4D97-AF65-F5344CB8AC3E}">
        <p14:creationId xmlns:p14="http://schemas.microsoft.com/office/powerpoint/2010/main" val="2917274263"/>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baseline="0">
                <a:solidFill>
                  <a:schemeClr val="dk2"/>
                </a:solidFill>
                <a:latin typeface="Cambria"/>
                <a:ea typeface="Cambria"/>
                <a:cs typeface="Cambria"/>
                <a:sym typeface="Cambria"/>
              </a:rPr>
              <a:t>Conclusion</a:t>
            </a:r>
          </a:p>
        </p:txBody>
      </p:sp>
      <p:sp>
        <p:nvSpPr>
          <p:cNvPr id="448" name="Shape 448"/>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What conclusion could we draw?</a:t>
            </a:r>
          </a:p>
          <a:p>
            <a:endParaRPr lang="en-US" sz="2200" b="0" i="0" u="none" strike="noStrike" cap="none" baseline="0">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There is no real difference between the treatments, and the researchers were unlucky in the random assignment to have found a difference of _________.</a:t>
            </a:r>
          </a:p>
          <a:p>
            <a:endParaRPr lang="en-US" sz="2200" b="0" i="0" u="none" strike="noStrike" cap="none" baseline="0">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 or</a:t>
            </a:r>
          </a:p>
          <a:p>
            <a:endParaRPr lang="en-US" sz="2200" b="0" i="0" u="none" strike="noStrike" cap="none" baseline="0">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We are now convinced that there is a genuine effect from memorizing meaningful words instead of nonsense words?</a:t>
            </a:r>
          </a:p>
        </p:txBody>
      </p:sp>
    </p:spTree>
    <p:extLst>
      <p:ext uri="{BB962C8B-B14F-4D97-AF65-F5344CB8AC3E}">
        <p14:creationId xmlns:p14="http://schemas.microsoft.com/office/powerpoint/2010/main" val="757017768"/>
      </p:ext>
    </p:extLst>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baseline="0">
                <a:solidFill>
                  <a:schemeClr val="dk2"/>
                </a:solidFill>
                <a:latin typeface="Cambria"/>
                <a:ea typeface="Cambria"/>
                <a:cs typeface="Cambria"/>
                <a:sym typeface="Cambria"/>
              </a:rPr>
              <a:t>Think about it…</a:t>
            </a:r>
          </a:p>
        </p:txBody>
      </p:sp>
      <p:sp>
        <p:nvSpPr>
          <p:cNvPr id="454" name="Shape 454"/>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Would our conclusion be the same if the difference between the two sample means were 2?</a:t>
            </a:r>
          </a:p>
          <a:p>
            <a:endParaRPr lang="en-US" sz="2200" b="0" i="0" u="none" strike="noStrike" cap="none" baseline="0">
              <a:solidFill>
                <a:schemeClr val="dk1"/>
              </a:solidFill>
              <a:latin typeface="Calibri"/>
              <a:ea typeface="Calibri"/>
              <a:cs typeface="Calibri"/>
              <a:sym typeface="Calibri"/>
            </a:endParaRPr>
          </a:p>
          <a:p>
            <a:pPr marL="342900" marR="0" lvl="0" indent="-228600" algn="l" rtl="0">
              <a:spcBef>
                <a:spcPts val="440"/>
              </a:spcBef>
              <a:buClr>
                <a:schemeClr val="accent1"/>
              </a:buClr>
              <a:buSzPct val="100000"/>
              <a:buFont typeface="Calibri"/>
              <a:buChar char="•"/>
            </a:pPr>
            <a:r>
              <a:rPr lang="en-US" sz="2200" b="0" i="0" u="none" strike="noStrike" cap="none" baseline="0">
                <a:solidFill>
                  <a:schemeClr val="dk1"/>
                </a:solidFill>
                <a:latin typeface="Calibri"/>
                <a:ea typeface="Calibri"/>
                <a:cs typeface="Calibri"/>
                <a:sym typeface="Calibri"/>
              </a:rPr>
              <a:t>Why or why not?</a:t>
            </a:r>
          </a:p>
        </p:txBody>
      </p:sp>
    </p:spTree>
    <p:extLst>
      <p:ext uri="{BB962C8B-B14F-4D97-AF65-F5344CB8AC3E}">
        <p14:creationId xmlns:p14="http://schemas.microsoft.com/office/powerpoint/2010/main" val="774218975"/>
      </p:ext>
    </p:extLst>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Cambria"/>
              <a:buNone/>
            </a:pPr>
            <a:r>
              <a:rPr lang="en-US" sz="4600" b="0" i="0" u="none" strike="noStrike" cap="none" baseline="0" dirty="0">
                <a:solidFill>
                  <a:schemeClr val="dk2"/>
                </a:solidFill>
                <a:latin typeface="Cambria"/>
                <a:ea typeface="Cambria"/>
                <a:cs typeface="Cambria"/>
                <a:sym typeface="Cambria"/>
              </a:rPr>
              <a:t>Main Ideas:</a:t>
            </a:r>
          </a:p>
        </p:txBody>
      </p:sp>
      <p:sp>
        <p:nvSpPr>
          <p:cNvPr id="460" name="Shape 460"/>
          <p:cNvSpPr txBox="1">
            <a:spLocks noGrp="1"/>
          </p:cNvSpPr>
          <p:nvPr>
            <p:ph type="body" idx="1"/>
          </p:nvPr>
        </p:nvSpPr>
        <p:spPr>
          <a:xfrm>
            <a:off x="457200" y="1143000"/>
            <a:ext cx="8229600" cy="4526100"/>
          </a:xfrm>
          <a:prstGeom prst="rect">
            <a:avLst/>
          </a:prstGeom>
          <a:noFill/>
          <a:ln>
            <a:noFill/>
          </a:ln>
        </p:spPr>
        <p:txBody>
          <a:bodyPr lIns="91425" tIns="45700" rIns="91425" bIns="45700" anchor="t" anchorCtr="0">
            <a:noAutofit/>
          </a:bodyPr>
          <a:lstStyle/>
          <a:p>
            <a:pPr marL="342900" marR="0" lvl="0" indent="-228600" algn="l" rtl="0">
              <a:spcBef>
                <a:spcPts val="0"/>
              </a:spcBef>
              <a:buClr>
                <a:schemeClr val="accent1"/>
              </a:buClr>
              <a:buSzPct val="104761"/>
              <a:buFont typeface="Calibri"/>
              <a:buChar char="•"/>
            </a:pPr>
            <a:r>
              <a:rPr lang="en-US" sz="2050" b="0" i="0" u="none" strike="noStrike" cap="none" baseline="0" dirty="0">
                <a:solidFill>
                  <a:schemeClr val="dk1"/>
                </a:solidFill>
                <a:latin typeface="Calibri"/>
                <a:ea typeface="Calibri"/>
                <a:cs typeface="Calibri"/>
                <a:sym typeface="Calibri"/>
              </a:rPr>
              <a:t>We used random samples from two treatment groups to assess if the difference between two means was significant.</a:t>
            </a:r>
          </a:p>
          <a:p>
            <a:endParaRPr lang="en-US" sz="2050" b="0" i="0" u="none" strike="noStrike" cap="none" baseline="0" dirty="0">
              <a:solidFill>
                <a:schemeClr val="dk1"/>
              </a:solidFill>
              <a:latin typeface="Calibri"/>
              <a:ea typeface="Calibri"/>
              <a:cs typeface="Calibri"/>
              <a:sym typeface="Calibri"/>
            </a:endParaRPr>
          </a:p>
          <a:p>
            <a:pPr marL="342900" marR="0" lvl="0" indent="-228600" algn="l" rtl="0">
              <a:spcBef>
                <a:spcPts val="440"/>
              </a:spcBef>
              <a:buClr>
                <a:schemeClr val="accent1"/>
              </a:buClr>
              <a:buSzPct val="104761"/>
              <a:buFont typeface="Calibri"/>
              <a:buChar char="•"/>
            </a:pPr>
            <a:r>
              <a:rPr lang="en-US" sz="2050" b="0" i="0" u="none" strike="noStrike" cap="none" baseline="0" dirty="0">
                <a:solidFill>
                  <a:schemeClr val="dk1"/>
                </a:solidFill>
                <a:latin typeface="Calibri"/>
                <a:ea typeface="Calibri"/>
                <a:cs typeface="Calibri"/>
                <a:sym typeface="Calibri"/>
              </a:rPr>
              <a:t>We assumed that there was no difference in means.  </a:t>
            </a:r>
          </a:p>
          <a:p>
            <a:endParaRPr lang="en-US" sz="2050" b="0" i="0" u="none" strike="noStrike" cap="none" baseline="0" dirty="0">
              <a:solidFill>
                <a:schemeClr val="dk1"/>
              </a:solidFill>
              <a:latin typeface="Calibri"/>
              <a:ea typeface="Calibri"/>
              <a:cs typeface="Calibri"/>
              <a:sym typeface="Calibri"/>
            </a:endParaRPr>
          </a:p>
          <a:p>
            <a:pPr marL="342900" marR="0" lvl="0" indent="-228600" algn="l" rtl="0">
              <a:spcBef>
                <a:spcPts val="440"/>
              </a:spcBef>
              <a:buClr>
                <a:schemeClr val="accent1"/>
              </a:buClr>
              <a:buSzPct val="104761"/>
              <a:buFont typeface="Calibri"/>
              <a:buChar char="•"/>
            </a:pPr>
            <a:r>
              <a:rPr lang="en-US" sz="2050" b="0" i="0" u="none" strike="noStrike" cap="none" baseline="0" dirty="0">
                <a:solidFill>
                  <a:schemeClr val="dk1"/>
                </a:solidFill>
                <a:latin typeface="Calibri"/>
                <a:ea typeface="Calibri"/>
                <a:cs typeface="Calibri"/>
                <a:sym typeface="Calibri"/>
              </a:rPr>
              <a:t>We combined our data from the two groups, randomly chose two new groups, and computed a difference in means. </a:t>
            </a:r>
          </a:p>
          <a:p>
            <a:pPr marL="342900" marR="0" lvl="0" indent="-228600" algn="l" rtl="0">
              <a:spcBef>
                <a:spcPts val="440"/>
              </a:spcBef>
              <a:buClr>
                <a:schemeClr val="accent1"/>
              </a:buClr>
              <a:buSzPct val="25000"/>
              <a:buFont typeface="Calibri"/>
              <a:buNone/>
            </a:pPr>
            <a:r>
              <a:rPr lang="en-US" sz="2050" b="0" i="0" u="none" strike="noStrike" cap="none" baseline="0" dirty="0">
                <a:solidFill>
                  <a:schemeClr val="dk1"/>
                </a:solidFill>
                <a:latin typeface="Calibri"/>
                <a:ea typeface="Calibri"/>
                <a:cs typeface="Calibri"/>
                <a:sym typeface="Calibri"/>
              </a:rPr>
              <a:t> </a:t>
            </a:r>
          </a:p>
          <a:p>
            <a:pPr marL="342900" marR="0" lvl="0" indent="-228600" algn="l" rtl="0">
              <a:spcBef>
                <a:spcPts val="440"/>
              </a:spcBef>
              <a:buClr>
                <a:schemeClr val="accent1"/>
              </a:buClr>
              <a:buSzPct val="104761"/>
              <a:buFont typeface="Calibri"/>
              <a:buChar char="•"/>
            </a:pPr>
            <a:r>
              <a:rPr lang="en-US" sz="2050" b="0" i="0" u="none" strike="noStrike" cap="none" baseline="0" dirty="0">
                <a:solidFill>
                  <a:schemeClr val="dk1"/>
                </a:solidFill>
                <a:latin typeface="Calibri"/>
                <a:ea typeface="Calibri"/>
                <a:cs typeface="Calibri"/>
                <a:sym typeface="Calibri"/>
              </a:rPr>
              <a:t>Repeating the above procedure, we create a sampling distribution of the differences between the two means.</a:t>
            </a:r>
          </a:p>
          <a:p>
            <a:endParaRPr lang="en-US" sz="2050" b="0" i="0" u="none" strike="noStrike" cap="none" baseline="0" dirty="0">
              <a:solidFill>
                <a:schemeClr val="dk1"/>
              </a:solidFill>
              <a:latin typeface="Calibri"/>
              <a:ea typeface="Calibri"/>
              <a:cs typeface="Calibri"/>
              <a:sym typeface="Calibri"/>
            </a:endParaRPr>
          </a:p>
          <a:p>
            <a:pPr marL="342900" marR="0" lvl="0" indent="-228600" algn="l" rtl="0">
              <a:spcBef>
                <a:spcPts val="440"/>
              </a:spcBef>
              <a:buClr>
                <a:schemeClr val="accent1"/>
              </a:buClr>
              <a:buSzPct val="104761"/>
              <a:buFont typeface="Calibri"/>
              <a:buChar char="•"/>
            </a:pPr>
            <a:r>
              <a:rPr lang="en-US" sz="2050" b="0" i="0" u="none" strike="noStrike" cap="none" baseline="0" dirty="0">
                <a:solidFill>
                  <a:schemeClr val="dk1"/>
                </a:solidFill>
                <a:latin typeface="Calibri"/>
                <a:ea typeface="Calibri"/>
                <a:cs typeface="Calibri"/>
                <a:sym typeface="Calibri"/>
              </a:rPr>
              <a:t>We used our sampling distribution to assess the likelihood of seeing a difference as large or larger than the one that we observed from our two samples.</a:t>
            </a:r>
          </a:p>
        </p:txBody>
      </p:sp>
    </p:spTree>
    <p:extLst>
      <p:ext uri="{BB962C8B-B14F-4D97-AF65-F5344CB8AC3E}">
        <p14:creationId xmlns:p14="http://schemas.microsoft.com/office/powerpoint/2010/main" val="1389645653"/>
      </p:ext>
    </p:extLst>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a city</a:t>
            </a:r>
            <a:endParaRPr lang="en-US" dirty="0"/>
          </a:p>
        </p:txBody>
      </p:sp>
      <p:sp>
        <p:nvSpPr>
          <p:cNvPr id="3" name="Content Placeholder 2"/>
          <p:cNvSpPr>
            <a:spLocks noGrp="1"/>
          </p:cNvSpPr>
          <p:nvPr>
            <p:ph idx="1"/>
          </p:nvPr>
        </p:nvSpPr>
        <p:spPr/>
        <p:txBody>
          <a:bodyPr>
            <a:normAutofit/>
          </a:bodyPr>
          <a:lstStyle/>
          <a:p>
            <a:r>
              <a:rPr lang="en-US" dirty="0" smtClean="0"/>
              <a:t>An organization wants to know what percentage of homes in a city have pets.  The organization polls homes randomly to answer this question:</a:t>
            </a:r>
          </a:p>
          <a:p>
            <a:endParaRPr lang="en-US" dirty="0" smtClean="0"/>
          </a:p>
          <a:p>
            <a:r>
              <a:rPr lang="en-US" dirty="0" smtClean="0"/>
              <a:t>Do you have a pet?  Yes   No</a:t>
            </a:r>
          </a:p>
          <a:p>
            <a:endParaRPr lang="en-US" dirty="0" smtClean="0"/>
          </a:p>
          <a:p>
            <a:r>
              <a:rPr lang="en-US" sz="2600" dirty="0" smtClean="0"/>
              <a:t>(Students can come up with their own questions)</a:t>
            </a:r>
          </a:p>
          <a:p>
            <a:endParaRPr lang="en-US" dirty="0"/>
          </a:p>
          <a:p>
            <a:endParaRPr lang="en-US" dirty="0"/>
          </a:p>
        </p:txBody>
      </p:sp>
    </p:spTree>
    <p:extLst>
      <p:ext uri="{BB962C8B-B14F-4D97-AF65-F5344CB8AC3E}">
        <p14:creationId xmlns:p14="http://schemas.microsoft.com/office/powerpoint/2010/main" val="3684355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a City</a:t>
            </a:r>
            <a:endParaRPr lang="en-US" dirty="0"/>
          </a:p>
        </p:txBody>
      </p:sp>
      <p:sp>
        <p:nvSpPr>
          <p:cNvPr id="3" name="Content Placeholder 2"/>
          <p:cNvSpPr>
            <a:spLocks noGrp="1"/>
          </p:cNvSpPr>
          <p:nvPr>
            <p:ph idx="1"/>
          </p:nvPr>
        </p:nvSpPr>
        <p:spPr/>
        <p:txBody>
          <a:bodyPr>
            <a:normAutofit/>
          </a:bodyPr>
          <a:lstStyle/>
          <a:p>
            <a:r>
              <a:rPr lang="en-US" dirty="0" smtClean="0"/>
              <a:t>One student believes that the true proportion of homes that have pets is 50%.  She takes a sample of 50 people from her city.  She gets a proportion of only 30%, which is far less than she predicted.  Could the population proportion still be higher?</a:t>
            </a:r>
          </a:p>
          <a:p>
            <a:endParaRPr lang="en-US" dirty="0" smtClean="0"/>
          </a:p>
          <a:p>
            <a:r>
              <a:rPr lang="en-US" dirty="0" smtClean="0"/>
              <a:t>Take 1 minute to talk to a partner.  Be ready to share.</a:t>
            </a:r>
          </a:p>
        </p:txBody>
      </p:sp>
    </p:spTree>
    <p:extLst>
      <p:ext uri="{BB962C8B-B14F-4D97-AF65-F5344CB8AC3E}">
        <p14:creationId xmlns:p14="http://schemas.microsoft.com/office/powerpoint/2010/main" val="3902096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92D050"/>
          </a:solidFill>
        </p:spPr>
        <p:txBody>
          <a:bodyPr/>
          <a:lstStyle/>
          <a:p>
            <a:pPr algn="ctr"/>
            <a:r>
              <a:rPr lang="en-US" dirty="0" smtClean="0"/>
              <a:t>Grassroots approach</a:t>
            </a:r>
            <a:endParaRPr lang="en-US" dirty="0"/>
          </a:p>
        </p:txBody>
      </p:sp>
      <p:sp>
        <p:nvSpPr>
          <p:cNvPr id="4" name="Content Placeholder 3"/>
          <p:cNvSpPr>
            <a:spLocks noGrp="1"/>
          </p:cNvSpPr>
          <p:nvPr>
            <p:ph idx="1"/>
          </p:nvPr>
        </p:nvSpPr>
        <p:spPr/>
        <p:txBody>
          <a:bodyPr>
            <a:normAutofit fontScale="92500"/>
          </a:bodyPr>
          <a:lstStyle/>
          <a:p>
            <a:pPr marL="109728" indent="0">
              <a:buNone/>
            </a:pPr>
            <a:r>
              <a:rPr lang="en-US" dirty="0" smtClean="0"/>
              <a:t>ASA Ann Arbor Chapter </a:t>
            </a:r>
            <a:r>
              <a:rPr lang="en-US" sz="2200" dirty="0" smtClean="0"/>
              <a:t>(President </a:t>
            </a:r>
            <a:r>
              <a:rPr lang="en-US" sz="2200" i="1" dirty="0" err="1" smtClean="0"/>
              <a:t>Anamaria</a:t>
            </a:r>
            <a:r>
              <a:rPr lang="en-US" sz="2200" i="1" dirty="0" smtClean="0"/>
              <a:t> </a:t>
            </a:r>
            <a:r>
              <a:rPr lang="en-US" sz="2200" i="1" dirty="0" err="1" smtClean="0"/>
              <a:t>Kazanis</a:t>
            </a:r>
            <a:r>
              <a:rPr lang="en-US" sz="2200" i="1" dirty="0" smtClean="0"/>
              <a:t>) </a:t>
            </a:r>
            <a:r>
              <a:rPr lang="en-US" dirty="0" smtClean="0"/>
              <a:t>partnered with</a:t>
            </a:r>
          </a:p>
          <a:p>
            <a:r>
              <a:rPr lang="en-US" dirty="0" smtClean="0"/>
              <a:t>Statistics educators in the area</a:t>
            </a:r>
          </a:p>
          <a:p>
            <a:pPr lvl="2"/>
            <a:r>
              <a:rPr lang="en-US" dirty="0"/>
              <a:t>	Eastern Michigan </a:t>
            </a:r>
            <a:r>
              <a:rPr lang="en-US" dirty="0" smtClean="0"/>
              <a:t>professors </a:t>
            </a:r>
            <a:r>
              <a:rPr lang="en-US" i="1" dirty="0" smtClean="0"/>
              <a:t>Stephanie Casey &amp; Andrew Ross</a:t>
            </a:r>
            <a:endParaRPr lang="en-US" i="1" dirty="0"/>
          </a:p>
          <a:p>
            <a:pPr lvl="2"/>
            <a:r>
              <a:rPr lang="en-US" dirty="0"/>
              <a:t>University of Michigan senior </a:t>
            </a:r>
            <a:r>
              <a:rPr lang="en-US" dirty="0" smtClean="0"/>
              <a:t>lecturer </a:t>
            </a:r>
            <a:r>
              <a:rPr lang="en-US" i="1" dirty="0" smtClean="0"/>
              <a:t>Brenda Gunderson</a:t>
            </a:r>
            <a:endParaRPr lang="en-US" i="1" dirty="0"/>
          </a:p>
          <a:p>
            <a:pPr lvl="2"/>
            <a:r>
              <a:rPr lang="en-US" dirty="0"/>
              <a:t>University of Michigan statistics graduate </a:t>
            </a:r>
            <a:r>
              <a:rPr lang="en-US" dirty="0" smtClean="0"/>
              <a:t>students        </a:t>
            </a:r>
            <a:r>
              <a:rPr lang="en-US" i="1" dirty="0" smtClean="0"/>
              <a:t>Karen Nielsen &amp; </a:t>
            </a:r>
            <a:r>
              <a:rPr lang="en-US" i="1" dirty="0"/>
              <a:t>Mackenzie </a:t>
            </a:r>
            <a:r>
              <a:rPr lang="en-US" i="1" dirty="0" err="1"/>
              <a:t>Fankell</a:t>
            </a:r>
            <a:r>
              <a:rPr lang="en-US" i="1" dirty="0"/>
              <a:t> </a:t>
            </a:r>
          </a:p>
          <a:p>
            <a:pPr marL="109728" indent="0">
              <a:buNone/>
            </a:pPr>
            <a:endParaRPr lang="en-US" dirty="0" smtClean="0"/>
          </a:p>
          <a:p>
            <a:r>
              <a:rPr lang="en-US" dirty="0" smtClean="0"/>
              <a:t>Ann Arbor Public Schools district</a:t>
            </a:r>
          </a:p>
          <a:p>
            <a:pPr lvl="2"/>
            <a:r>
              <a:rPr lang="en-US" dirty="0" smtClean="0"/>
              <a:t>	Mathematics coordinator</a:t>
            </a:r>
            <a:endParaRPr lang="en-US" dirty="0"/>
          </a:p>
          <a:p>
            <a:pPr lvl="2"/>
            <a:r>
              <a:rPr lang="en-US" dirty="0" smtClean="0"/>
              <a:t>AP Statistics teachers</a:t>
            </a:r>
            <a:endParaRPr lang="en-US" dirty="0"/>
          </a:p>
          <a:p>
            <a:pPr lvl="2"/>
            <a:r>
              <a:rPr lang="en-US" dirty="0" smtClean="0"/>
              <a:t>Mathematics teachers</a:t>
            </a:r>
            <a:endParaRPr lang="en-US" dirty="0"/>
          </a:p>
          <a:p>
            <a:pPr marL="109728" indent="0">
              <a:buNone/>
            </a:pPr>
            <a:endParaRPr lang="en-US" dirty="0" smtClean="0"/>
          </a:p>
          <a:p>
            <a:pPr marL="109728" indent="0">
              <a:buNone/>
            </a:pPr>
            <a:endParaRPr lang="en-US" dirty="0" smtClean="0"/>
          </a:p>
        </p:txBody>
      </p:sp>
      <p:pic>
        <p:nvPicPr>
          <p:cNvPr id="2052" name="Picture 4" descr="C:\Users\scasey1.AD\AppData\Local\Microsoft\Windows\Temporary Internet Files\Content.IE5\OORVWBPO\MP90042305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81000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0862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random samples</a:t>
            </a:r>
            <a:endParaRPr lang="en-US" dirty="0"/>
          </a:p>
        </p:txBody>
      </p:sp>
      <p:sp>
        <p:nvSpPr>
          <p:cNvPr id="3" name="Content Placeholder 2"/>
          <p:cNvSpPr>
            <a:spLocks noGrp="1"/>
          </p:cNvSpPr>
          <p:nvPr>
            <p:ph idx="1"/>
          </p:nvPr>
        </p:nvSpPr>
        <p:spPr/>
        <p:txBody>
          <a:bodyPr/>
          <a:lstStyle/>
          <a:p>
            <a:r>
              <a:rPr lang="en-US" dirty="0" smtClean="0"/>
              <a:t>She knows that a second random sample of 50 people may produce a different sample proportion.  She wonders how much variation there might be among sample proportions of size 50, and what the true population proportion might be.</a:t>
            </a:r>
          </a:p>
          <a:p>
            <a:endParaRPr lang="en-US" dirty="0"/>
          </a:p>
        </p:txBody>
      </p:sp>
    </p:spTree>
    <p:extLst>
      <p:ext uri="{BB962C8B-B14F-4D97-AF65-F5344CB8AC3E}">
        <p14:creationId xmlns:p14="http://schemas.microsoft.com/office/powerpoint/2010/main" val="385640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Explorelearning.com</a:t>
            </a:r>
            <a:br>
              <a:rPr lang="en-US" dirty="0" smtClean="0"/>
            </a:br>
            <a:endParaRPr lang="en-US" sz="3333" dirty="0"/>
          </a:p>
        </p:txBody>
      </p:sp>
      <p:pic>
        <p:nvPicPr>
          <p:cNvPr id="4" name="Content Placeholder 3" descr="Screen shot 2013-06-24 at 2.26.57 PM.png"/>
          <p:cNvPicPr>
            <a:picLocks noGrp="1" noChangeAspect="1"/>
          </p:cNvPicPr>
          <p:nvPr>
            <p:ph idx="1"/>
          </p:nvPr>
        </p:nvPicPr>
        <p:blipFill>
          <a:blip r:embed="rId2"/>
          <a:srcRect t="-4209" b="-4209"/>
          <a:stretch>
            <a:fillRect/>
          </a:stretch>
        </p:blipFill>
        <p:spPr>
          <a:xfrm>
            <a:off x="457200" y="1417638"/>
            <a:ext cx="8229600" cy="4525963"/>
          </a:xfrm>
        </p:spPr>
      </p:pic>
    </p:spTree>
    <p:extLst>
      <p:ext uri="{BB962C8B-B14F-4D97-AF65-F5344CB8AC3E}">
        <p14:creationId xmlns:p14="http://schemas.microsoft.com/office/powerpoint/2010/main" val="1064009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Middle School Activity</a:t>
            </a:r>
            <a:endParaRPr lang="en-US" dirty="0"/>
          </a:p>
        </p:txBody>
      </p:sp>
      <p:sp>
        <p:nvSpPr>
          <p:cNvPr id="3" name="Content Placeholder 2"/>
          <p:cNvSpPr>
            <a:spLocks noGrp="1"/>
          </p:cNvSpPr>
          <p:nvPr>
            <p:ph idx="1"/>
          </p:nvPr>
        </p:nvSpPr>
        <p:spPr/>
        <p:txBody>
          <a:bodyPr>
            <a:normAutofit/>
          </a:bodyPr>
          <a:lstStyle/>
          <a:p>
            <a:r>
              <a:rPr lang="en-US" dirty="0" smtClean="0"/>
              <a:t>Let’s make a sampling distribution for the sample proportions collected in our city.</a:t>
            </a:r>
          </a:p>
          <a:p>
            <a:endParaRPr lang="en-US" dirty="0" smtClean="0"/>
          </a:p>
          <a:p>
            <a:r>
              <a:rPr lang="en-US" dirty="0" smtClean="0"/>
              <a:t>This will allow us to see the variation of sample proportions from the population proportion</a:t>
            </a:r>
          </a:p>
          <a:p>
            <a:endParaRPr lang="en-US" dirty="0" smtClean="0"/>
          </a:p>
          <a:p>
            <a:r>
              <a:rPr lang="en-US" dirty="0" smtClean="0"/>
              <a:t>Each group will take 10 samples of 50 people using the Polling: City Gizmo.</a:t>
            </a:r>
          </a:p>
          <a:p>
            <a:endParaRPr lang="en-US" dirty="0" smtClean="0"/>
          </a:p>
          <a:p>
            <a:r>
              <a:rPr lang="en-US" dirty="0" smtClean="0"/>
              <a:t>How much variation do you see in your data?  What could the true population proportion of yeses be? </a:t>
            </a:r>
          </a:p>
          <a:p>
            <a:pPr>
              <a:buNone/>
            </a:pPr>
            <a:r>
              <a:rPr lang="en-US" dirty="0" smtClean="0"/>
              <a:t> </a:t>
            </a:r>
            <a:endParaRPr lang="en-US" dirty="0"/>
          </a:p>
        </p:txBody>
      </p:sp>
    </p:spTree>
    <p:extLst>
      <p:ext uri="{BB962C8B-B14F-4D97-AF65-F5344CB8AC3E}">
        <p14:creationId xmlns:p14="http://schemas.microsoft.com/office/powerpoint/2010/main" val="2978803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Activity</a:t>
            </a:r>
            <a:endParaRPr lang="en-US" dirty="0"/>
          </a:p>
        </p:txBody>
      </p:sp>
      <p:sp>
        <p:nvSpPr>
          <p:cNvPr id="3" name="Content Placeholder 2"/>
          <p:cNvSpPr>
            <a:spLocks noGrp="1"/>
          </p:cNvSpPr>
          <p:nvPr>
            <p:ph idx="1"/>
          </p:nvPr>
        </p:nvSpPr>
        <p:spPr/>
        <p:txBody>
          <a:bodyPr>
            <a:normAutofit/>
          </a:bodyPr>
          <a:lstStyle/>
          <a:p>
            <a:r>
              <a:rPr lang="en-US" dirty="0" smtClean="0"/>
              <a:t>We want to know the mean number of times per week that people access the </a:t>
            </a:r>
            <a:r>
              <a:rPr lang="en-US" dirty="0" err="1" smtClean="0"/>
              <a:t>facebook</a:t>
            </a:r>
            <a:r>
              <a:rPr lang="en-US" dirty="0" smtClean="0"/>
              <a:t> homepage.</a:t>
            </a:r>
          </a:p>
          <a:p>
            <a:pPr>
              <a:buNone/>
            </a:pPr>
            <a:endParaRPr lang="en-US" dirty="0" smtClean="0"/>
          </a:p>
          <a:p>
            <a:r>
              <a:rPr lang="en-US" dirty="0" smtClean="0"/>
              <a:t>Using simulation, we will take many random samples of 25 from our population and calculate the sample mean.</a:t>
            </a:r>
          </a:p>
          <a:p>
            <a:r>
              <a:rPr lang="en-US" dirty="0" smtClean="0">
                <a:hlinkClick r:id="rId2"/>
              </a:rPr>
              <a:t>http://onlinestatbook.com/stat_sim/sampling_dist/</a:t>
            </a:r>
            <a:endParaRPr lang="en-US" dirty="0" smtClean="0"/>
          </a:p>
          <a:p>
            <a:endParaRPr lang="en-US" dirty="0" smtClean="0"/>
          </a:p>
          <a:p>
            <a:r>
              <a:rPr lang="en-US" dirty="0" smtClean="0"/>
              <a:t>Create a histogram of our sample means to create a sampling distribution. </a:t>
            </a:r>
          </a:p>
          <a:p>
            <a:endParaRPr lang="en-US" dirty="0" smtClean="0"/>
          </a:p>
          <a:p>
            <a:r>
              <a:rPr lang="en-US" dirty="0" smtClean="0"/>
              <a:t>What is the shape of the sampling distribution? Mean?  Standard Deviation?</a:t>
            </a:r>
            <a:endParaRPr lang="en-US" dirty="0"/>
          </a:p>
        </p:txBody>
      </p:sp>
    </p:spTree>
    <p:extLst>
      <p:ext uri="{BB962C8B-B14F-4D97-AF65-F5344CB8AC3E}">
        <p14:creationId xmlns:p14="http://schemas.microsoft.com/office/powerpoint/2010/main" val="17228519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Pre-seminar survey</a:t>
            </a:r>
          </a:p>
          <a:p>
            <a:r>
              <a:rPr lang="en-US" dirty="0" smtClean="0"/>
              <a:t>CCSS-M centered</a:t>
            </a:r>
          </a:p>
          <a:p>
            <a:r>
              <a:rPr lang="en-US" dirty="0" smtClean="0"/>
              <a:t>Dynamic instructors</a:t>
            </a:r>
          </a:p>
          <a:p>
            <a:r>
              <a:rPr lang="en-US" dirty="0" smtClean="0"/>
              <a:t>Interesting, interactive activities tied to GAISE</a:t>
            </a:r>
          </a:p>
          <a:p>
            <a:endParaRPr lang="en-US" dirty="0" smtClean="0"/>
          </a:p>
        </p:txBody>
      </p:sp>
      <p:sp>
        <p:nvSpPr>
          <p:cNvPr id="3" name="Title 2"/>
          <p:cNvSpPr>
            <a:spLocks noGrp="1"/>
          </p:cNvSpPr>
          <p:nvPr>
            <p:ph type="title"/>
          </p:nvPr>
        </p:nvSpPr>
        <p:spPr/>
        <p:txBody>
          <a:bodyPr>
            <a:normAutofit/>
          </a:bodyPr>
          <a:lstStyle/>
          <a:p>
            <a:r>
              <a:rPr lang="en-US" dirty="0" smtClean="0"/>
              <a:t>Keys to success of seminar</a:t>
            </a:r>
            <a:endParaRPr lang="en-US" dirty="0"/>
          </a:p>
        </p:txBody>
      </p:sp>
      <p:pic>
        <p:nvPicPr>
          <p:cNvPr id="4" name="Picture 3" descr="C:\bkg\ASA\GAISing workstop June 2013\pictures\IMG_100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276600"/>
            <a:ext cx="5562600" cy="3134042"/>
          </a:xfrm>
          <a:prstGeom prst="rect">
            <a:avLst/>
          </a:prstGeom>
          <a:noFill/>
          <a:ln>
            <a:noFill/>
          </a:ln>
        </p:spPr>
      </p:pic>
    </p:spTree>
    <p:extLst>
      <p:ext uri="{BB962C8B-B14F-4D97-AF65-F5344CB8AC3E}">
        <p14:creationId xmlns:p14="http://schemas.microsoft.com/office/powerpoint/2010/main" val="75840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Encouraged professional relationships by having participants sit at tables and working together</a:t>
            </a:r>
          </a:p>
          <a:p>
            <a:r>
              <a:rPr lang="en-US" dirty="0" smtClean="0"/>
              <a:t>Creation of a website where we put all of our materials for download, as well as links to relevant documents (e.g., GAISE, CCSS-M </a:t>
            </a:r>
            <a:r>
              <a:rPr lang="en-US" smtClean="0"/>
              <a:t>progressions documents) and websites (e.g., STEW, applets)</a:t>
            </a:r>
          </a:p>
          <a:p>
            <a:endParaRPr lang="en-US" dirty="0"/>
          </a:p>
        </p:txBody>
      </p:sp>
      <p:sp>
        <p:nvSpPr>
          <p:cNvPr id="3" name="Title 2"/>
          <p:cNvSpPr>
            <a:spLocks noGrp="1"/>
          </p:cNvSpPr>
          <p:nvPr>
            <p:ph type="title"/>
          </p:nvPr>
        </p:nvSpPr>
        <p:spPr/>
        <p:txBody>
          <a:bodyPr>
            <a:normAutofit fontScale="90000"/>
          </a:bodyPr>
          <a:lstStyle/>
          <a:p>
            <a:r>
              <a:rPr lang="en-US" dirty="0" smtClean="0"/>
              <a:t>Keys to changing instruction following seminar</a:t>
            </a:r>
            <a:endParaRPr lang="en-US" dirty="0"/>
          </a:p>
        </p:txBody>
      </p:sp>
    </p:spTree>
    <p:extLst>
      <p:ext uri="{BB962C8B-B14F-4D97-AF65-F5344CB8AC3E}">
        <p14:creationId xmlns:p14="http://schemas.microsoft.com/office/powerpoint/2010/main" val="3201583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Contact information:</a:t>
            </a:r>
          </a:p>
          <a:p>
            <a:pPr marL="109728" indent="0">
              <a:buNone/>
            </a:pPr>
            <a:endParaRPr lang="en-US" dirty="0"/>
          </a:p>
          <a:p>
            <a:pPr marL="109728" indent="0">
              <a:buNone/>
            </a:pPr>
            <a:r>
              <a:rPr lang="en-US" dirty="0" smtClean="0"/>
              <a:t>Stephanie Casey  </a:t>
            </a:r>
            <a:r>
              <a:rPr lang="en-US" dirty="0" smtClean="0">
                <a:hlinkClick r:id="rId2"/>
              </a:rPr>
              <a:t>scasey1@emich.edu</a:t>
            </a:r>
            <a:endParaRPr lang="en-US" dirty="0" smtClean="0"/>
          </a:p>
          <a:p>
            <a:pPr marL="109728" indent="0">
              <a:buNone/>
            </a:pPr>
            <a:endParaRPr lang="en-US" dirty="0"/>
          </a:p>
          <a:p>
            <a:pPr marL="109728" indent="0">
              <a:buNone/>
            </a:pPr>
            <a:r>
              <a:rPr lang="en-US" dirty="0" smtClean="0"/>
              <a:t>Karen Nielsen </a:t>
            </a:r>
            <a:r>
              <a:rPr lang="en-US" dirty="0" smtClean="0">
                <a:hlinkClick r:id="rId3"/>
              </a:rPr>
              <a:t>karenen@umich.edu</a:t>
            </a:r>
            <a:endParaRPr lang="en-US" dirty="0" smtClean="0"/>
          </a:p>
          <a:p>
            <a:pPr marL="109728" indent="0">
              <a:buNone/>
            </a:pPr>
            <a:endParaRPr lang="en-US" dirty="0"/>
          </a:p>
          <a:p>
            <a:pPr marL="109728" indent="0">
              <a:buNone/>
            </a:pPr>
            <a:endParaRPr lang="en-US" dirty="0" smtClean="0"/>
          </a:p>
          <a:p>
            <a:pPr marL="109728" indent="0">
              <a:buNone/>
            </a:pPr>
            <a:endParaRPr lang="en-US" dirty="0"/>
          </a:p>
        </p:txBody>
      </p:sp>
      <p:sp>
        <p:nvSpPr>
          <p:cNvPr id="3" name="Title 2"/>
          <p:cNvSpPr>
            <a:spLocks noGrp="1"/>
          </p:cNvSpPr>
          <p:nvPr>
            <p:ph type="title"/>
          </p:nvPr>
        </p:nvSpPr>
        <p:spPr/>
        <p:txBody>
          <a:bodyPr>
            <a:normAutofit fontScale="90000"/>
          </a:bodyPr>
          <a:lstStyle/>
          <a:p>
            <a:r>
              <a:rPr lang="en-US" dirty="0" smtClean="0"/>
              <a:t>Thanks for attending our webinar!</a:t>
            </a:r>
            <a:endParaRPr lang="en-US" dirty="0"/>
          </a:p>
        </p:txBody>
      </p:sp>
    </p:spTree>
    <p:extLst>
      <p:ext uri="{BB962C8B-B14F-4D97-AF65-F5344CB8AC3E}">
        <p14:creationId xmlns:p14="http://schemas.microsoft.com/office/powerpoint/2010/main" val="1407786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lgn="ctr">
              <a:buNone/>
            </a:pPr>
            <a:r>
              <a:rPr lang="en-US" b="1" dirty="0" err="1"/>
              <a:t>GAISEing</a:t>
            </a:r>
            <a:r>
              <a:rPr lang="en-US" b="1" dirty="0"/>
              <a:t> into the Statistics Common Core</a:t>
            </a:r>
            <a:endParaRPr lang="en-US" dirty="0"/>
          </a:p>
          <a:p>
            <a:pPr marL="109728" indent="0" algn="ctr">
              <a:buNone/>
            </a:pPr>
            <a:r>
              <a:rPr lang="en-US" dirty="0"/>
              <a:t> </a:t>
            </a:r>
            <a:r>
              <a:rPr lang="en-US" dirty="0" smtClean="0"/>
              <a:t>June 26-28, 2013</a:t>
            </a:r>
            <a:endParaRPr lang="en-US" dirty="0"/>
          </a:p>
          <a:p>
            <a:r>
              <a:rPr lang="en-US" dirty="0" smtClean="0"/>
              <a:t>GAISE statistical investigation process</a:t>
            </a:r>
          </a:p>
          <a:p>
            <a:r>
              <a:rPr lang="en-US" dirty="0" smtClean="0"/>
              <a:t>GAISE teaching recommendations</a:t>
            </a:r>
          </a:p>
          <a:p>
            <a:r>
              <a:rPr lang="en-US" dirty="0" smtClean="0"/>
              <a:t>Organized by CCSS-M learning trajectories</a:t>
            </a:r>
          </a:p>
          <a:p>
            <a:r>
              <a:rPr lang="en-US" dirty="0" smtClean="0"/>
              <a:t>Classroom-ready engaging and cognitively demanding activities</a:t>
            </a:r>
            <a:endParaRPr lang="en-US" dirty="0"/>
          </a:p>
          <a:p>
            <a:r>
              <a:rPr lang="en-US" dirty="0" smtClean="0"/>
              <a:t>Mix of content and pedagogy</a:t>
            </a:r>
          </a:p>
          <a:p>
            <a:r>
              <a:rPr lang="en-US" dirty="0" smtClean="0"/>
              <a:t>Attended by 32 grade 6-12 mathematics teachers </a:t>
            </a:r>
            <a:endParaRPr lang="en-US" dirty="0"/>
          </a:p>
          <a:p>
            <a:endParaRPr lang="en-US" dirty="0"/>
          </a:p>
        </p:txBody>
      </p:sp>
      <p:sp>
        <p:nvSpPr>
          <p:cNvPr id="3" name="Title 2"/>
          <p:cNvSpPr>
            <a:spLocks noGrp="1"/>
          </p:cNvSpPr>
          <p:nvPr>
            <p:ph type="title"/>
          </p:nvPr>
        </p:nvSpPr>
        <p:spPr/>
        <p:txBody>
          <a:bodyPr/>
          <a:lstStyle/>
          <a:p>
            <a:r>
              <a:rPr lang="en-US" dirty="0" smtClean="0"/>
              <a:t>Summer Seminar</a:t>
            </a:r>
            <a:endParaRPr lang="en-US" dirty="0"/>
          </a:p>
        </p:txBody>
      </p:sp>
    </p:spTree>
    <p:extLst>
      <p:ext uri="{BB962C8B-B14F-4D97-AF65-F5344CB8AC3E}">
        <p14:creationId xmlns:p14="http://schemas.microsoft.com/office/powerpoint/2010/main" val="4126734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FREE!</a:t>
            </a:r>
          </a:p>
          <a:p>
            <a:r>
              <a:rPr lang="en-US" dirty="0" smtClean="0"/>
              <a:t>Held immediately after school ended</a:t>
            </a:r>
          </a:p>
          <a:p>
            <a:r>
              <a:rPr lang="en-US" dirty="0" smtClean="0"/>
              <a:t>State continuing </a:t>
            </a:r>
            <a:r>
              <a:rPr lang="en-US" dirty="0"/>
              <a:t>e</a:t>
            </a:r>
            <a:r>
              <a:rPr lang="en-US" dirty="0" smtClean="0"/>
              <a:t>ducation </a:t>
            </a:r>
            <a:r>
              <a:rPr lang="en-US" dirty="0"/>
              <a:t>c</a:t>
            </a:r>
            <a:r>
              <a:rPr lang="en-US" dirty="0" smtClean="0"/>
              <a:t>lock </a:t>
            </a:r>
            <a:r>
              <a:rPr lang="en-US" dirty="0"/>
              <a:t>h</a:t>
            </a:r>
            <a:r>
              <a:rPr lang="en-US" dirty="0" smtClean="0"/>
              <a:t>ours </a:t>
            </a:r>
          </a:p>
          <a:p>
            <a:r>
              <a:rPr lang="en-US" dirty="0" smtClean="0"/>
              <a:t>Encouraged to attend by school district’s mathematics coordinator</a:t>
            </a:r>
          </a:p>
          <a:p>
            <a:r>
              <a:rPr lang="en-US" dirty="0" smtClean="0"/>
              <a:t>Established relationship with local district</a:t>
            </a:r>
          </a:p>
          <a:p>
            <a:r>
              <a:rPr lang="en-US" dirty="0" smtClean="0"/>
              <a:t>Advertising</a:t>
            </a:r>
            <a:endParaRPr lang="en-US" dirty="0"/>
          </a:p>
        </p:txBody>
      </p:sp>
      <p:sp>
        <p:nvSpPr>
          <p:cNvPr id="3" name="Title 2"/>
          <p:cNvSpPr>
            <a:spLocks noGrp="1"/>
          </p:cNvSpPr>
          <p:nvPr>
            <p:ph type="title"/>
          </p:nvPr>
        </p:nvSpPr>
        <p:spPr/>
        <p:txBody>
          <a:bodyPr>
            <a:normAutofit fontScale="90000"/>
          </a:bodyPr>
          <a:lstStyle/>
          <a:p>
            <a:r>
              <a:rPr lang="en-US" dirty="0" smtClean="0"/>
              <a:t>Keys to successful recruitment of teachers</a:t>
            </a:r>
            <a:endParaRPr lang="en-US" dirty="0"/>
          </a:p>
        </p:txBody>
      </p:sp>
      <p:pic>
        <p:nvPicPr>
          <p:cNvPr id="3074" name="Picture 2" descr="C:\Users\scasey1.AD\AppData\Local\Microsoft\Windows\Temporary Internet Files\Content.IE5\8FAY1DRQ\MC90043259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024403"/>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68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ctrTitle"/>
          </p:nvPr>
        </p:nvSpPr>
        <p:spPr>
          <a:xfrm>
            <a:off x="685800" y="2130425"/>
            <a:ext cx="7772400" cy="1470000"/>
          </a:xfrm>
          <a:prstGeom prst="rect">
            <a:avLst/>
          </a:prstGeom>
          <a:noFill/>
          <a:ln>
            <a:noFill/>
          </a:ln>
        </p:spPr>
        <p:txBody>
          <a:bodyPr lIns="91425" tIns="45700" rIns="91425" bIns="45700" anchor="b" anchorCtr="0">
            <a:noAutofit/>
          </a:bodyPr>
          <a:lstStyle/>
          <a:p>
            <a:pPr marL="0" marR="0" lvl="0" indent="0" algn="ctr" rtl="0">
              <a:spcBef>
                <a:spcPts val="0"/>
              </a:spcBef>
              <a:buClr>
                <a:srgbClr val="FFFFFF"/>
              </a:buClr>
              <a:buSzPct val="25000"/>
              <a:buFont typeface="Galdeano"/>
              <a:buNone/>
            </a:pPr>
            <a:r>
              <a:rPr lang="en-US" sz="4400" b="0" i="0" u="none" strike="noStrike" cap="none" baseline="0">
                <a:solidFill>
                  <a:srgbClr val="000000"/>
                </a:solidFill>
                <a:latin typeface="Galdeano"/>
                <a:ea typeface="Galdeano"/>
                <a:cs typeface="Galdeano"/>
                <a:sym typeface="Galdeano"/>
              </a:rPr>
              <a:t>GAISEing into the Common Core Standards – Day 1</a:t>
            </a:r>
          </a:p>
        </p:txBody>
      </p:sp>
      <p:sp>
        <p:nvSpPr>
          <p:cNvPr id="85" name="Shape 85"/>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chemeClr val="accent1"/>
              </a:buClr>
              <a:buSzPct val="25000"/>
              <a:buFont typeface="Galdeano"/>
              <a:buNone/>
            </a:pPr>
            <a:r>
              <a:rPr lang="en-US" sz="2000" b="0" i="0" u="none" strike="noStrike" cap="none" baseline="0">
                <a:solidFill>
                  <a:srgbClr val="000000"/>
                </a:solidFill>
                <a:latin typeface="Galdeano"/>
                <a:ea typeface="Galdeano"/>
                <a:cs typeface="Galdeano"/>
                <a:sym typeface="Galdeano"/>
              </a:rPr>
              <a:t>A Professional Development Seminar sponsored by the Ann Arbor Chapter of the ASA</a:t>
            </a:r>
          </a:p>
        </p:txBody>
      </p:sp>
    </p:spTree>
    <p:extLst>
      <p:ext uri="{BB962C8B-B14F-4D97-AF65-F5344CB8AC3E}">
        <p14:creationId xmlns:p14="http://schemas.microsoft.com/office/powerpoint/2010/main" val="1779421483"/>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buNone/>
            </a:pPr>
            <a:r>
              <a:rPr lang="en-US" sz="4000" dirty="0"/>
              <a:t>How it worked: lots of activities!</a:t>
            </a:r>
          </a:p>
        </p:txBody>
      </p:sp>
      <p:sp>
        <p:nvSpPr>
          <p:cNvPr id="93" name="Shape 93"/>
          <p:cNvSpPr txBox="1">
            <a:spLocks noGrp="1"/>
          </p:cNvSpPr>
          <p:nvPr>
            <p:ph type="body" idx="1"/>
          </p:nvPr>
        </p:nvSpPr>
        <p:spPr>
          <a:xfrm>
            <a:off x="457200" y="1143000"/>
            <a:ext cx="8229600" cy="4526100"/>
          </a:xfrm>
          <a:prstGeom prst="rect">
            <a:avLst/>
          </a:prstGeom>
        </p:spPr>
        <p:txBody>
          <a:bodyPr lIns="91425" tIns="91425" rIns="91425" bIns="91425" anchor="t" anchorCtr="0">
            <a:noAutofit/>
          </a:bodyPr>
          <a:lstStyle/>
          <a:p>
            <a:pPr lvl="0" rtl="0">
              <a:buNone/>
            </a:pPr>
            <a:r>
              <a:rPr lang="en-US" sz="2400" dirty="0"/>
              <a:t>A typical arc consisted of:</a:t>
            </a:r>
          </a:p>
          <a:p>
            <a:pPr marL="457200" lvl="0" indent="-381000" rtl="0">
              <a:buClr>
                <a:schemeClr val="dk1"/>
              </a:buClr>
              <a:buSzPct val="100000"/>
              <a:buFont typeface="Calibri"/>
              <a:buChar char="•"/>
            </a:pPr>
            <a:r>
              <a:rPr lang="en-US" sz="2400" dirty="0"/>
              <a:t>a statement of the common core standards to be addressed</a:t>
            </a:r>
          </a:p>
          <a:p>
            <a:pPr marL="457200" lvl="0" indent="-381000" rtl="0">
              <a:buClr>
                <a:srgbClr val="0B5394"/>
              </a:buClr>
              <a:buSzPct val="100000"/>
              <a:buFont typeface="Calibri"/>
              <a:buChar char="•"/>
            </a:pPr>
            <a:r>
              <a:rPr lang="en-US" sz="2400" dirty="0">
                <a:solidFill>
                  <a:srgbClr val="0B5394"/>
                </a:solidFill>
              </a:rPr>
              <a:t>a fun activity, worksheet, example, or conversation-starter</a:t>
            </a:r>
          </a:p>
          <a:p>
            <a:pPr marL="457200" lvl="0" indent="-381000" rtl="0">
              <a:buClr>
                <a:srgbClr val="0B5394"/>
              </a:buClr>
              <a:buSzPct val="100000"/>
              <a:buFont typeface="Calibri"/>
              <a:buChar char="•"/>
            </a:pPr>
            <a:r>
              <a:rPr lang="en-US" sz="2400" dirty="0">
                <a:solidFill>
                  <a:srgbClr val="0B5394"/>
                </a:solidFill>
              </a:rPr>
              <a:t>questions about the statistical concepts</a:t>
            </a:r>
          </a:p>
          <a:p>
            <a:pPr marL="457200" lvl="0" indent="-381000" rtl="0">
              <a:buClr>
                <a:schemeClr val="dk1"/>
              </a:buClr>
              <a:buSzPct val="100000"/>
              <a:buFont typeface="Calibri"/>
              <a:buChar char="•"/>
            </a:pPr>
            <a:r>
              <a:rPr lang="en-US" sz="2400" dirty="0"/>
              <a:t>time to debrief - what worked, what didn’t, what is surprising, what questions from students to anticipate, how might you modify it…</a:t>
            </a:r>
          </a:p>
          <a:p>
            <a:endParaRPr lang="en-US" sz="2400" dirty="0"/>
          </a:p>
          <a:p>
            <a:pPr marL="0" lvl="0" indent="0" algn="ctr">
              <a:buNone/>
            </a:pPr>
            <a:r>
              <a:rPr lang="en-US" sz="2400" dirty="0"/>
              <a:t>Here are some examples. Feel free to chime in with questions or comments!</a:t>
            </a:r>
          </a:p>
        </p:txBody>
      </p:sp>
    </p:spTree>
    <p:extLst>
      <p:ext uri="{BB962C8B-B14F-4D97-AF65-F5344CB8AC3E}">
        <p14:creationId xmlns:p14="http://schemas.microsoft.com/office/powerpoint/2010/main" val="4213974312"/>
      </p:ext>
    </p:extLst>
  </p:cSld>
  <p:clrMapOvr>
    <a:masterClrMapping/>
  </p:clrMapOvr>
  <p:transition spd="slow">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TotalTime>
  <Words>3621</Words>
  <Application>Microsoft Office PowerPoint</Application>
  <PresentationFormat>On-screen Show (4:3)</PresentationFormat>
  <Paragraphs>354</Paragraphs>
  <Slides>56</Slides>
  <Notes>40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Concourse</vt:lpstr>
      <vt:lpstr>GAISEing into the Common Core Statistics Standards</vt:lpstr>
      <vt:lpstr>PowerPoint Presentation</vt:lpstr>
      <vt:lpstr>Overview of Webinar</vt:lpstr>
      <vt:lpstr>Inservice Teachers’ Need for PD</vt:lpstr>
      <vt:lpstr>Grassroots approach</vt:lpstr>
      <vt:lpstr>Summer Seminar</vt:lpstr>
      <vt:lpstr>Keys to successful recruitment of teachers</vt:lpstr>
      <vt:lpstr>GAISEing into the Common Core Standards – Day 1</vt:lpstr>
      <vt:lpstr>How it worked: lots of activities!</vt:lpstr>
      <vt:lpstr>The Core </vt:lpstr>
      <vt:lpstr>Getting to Know You … Let’s Collect Some Data!</vt:lpstr>
      <vt:lpstr>PowerPoint Presentation</vt:lpstr>
      <vt:lpstr>Let’s think about our data</vt:lpstr>
      <vt:lpstr>Measures of Center</vt:lpstr>
      <vt:lpstr>Different Graphs, Same Data</vt:lpstr>
      <vt:lpstr>Back to the Core</vt:lpstr>
      <vt:lpstr>Are you a Good Timer?</vt:lpstr>
      <vt:lpstr>Are you a Good Timer?</vt:lpstr>
      <vt:lpstr>Revisit the Timer Experiment</vt:lpstr>
      <vt:lpstr>GAISEing into the  Statistics Common Core Day 2: Statistical Association</vt:lpstr>
      <vt:lpstr>Which has the highest correl.?</vt:lpstr>
      <vt:lpstr>Argue about these:</vt:lpstr>
      <vt:lpstr>True or False?</vt:lpstr>
      <vt:lpstr>30 mins</vt:lpstr>
      <vt:lpstr>PowerPoint Presentation</vt:lpstr>
      <vt:lpstr>Informal Fit</vt:lpstr>
      <vt:lpstr>Common suggestions for informal fits:</vt:lpstr>
      <vt:lpstr>Common student conceptions</vt:lpstr>
      <vt:lpstr>PowerPoint Presentation</vt:lpstr>
      <vt:lpstr>PowerPoint Presentation</vt:lpstr>
      <vt:lpstr>PowerPoint Presentation</vt:lpstr>
      <vt:lpstr>PowerPoint Presentation</vt:lpstr>
      <vt:lpstr>PowerPoint Presentation</vt:lpstr>
      <vt:lpstr>Day 3: Sampling Distributions</vt:lpstr>
      <vt:lpstr>PowerPoint Presentation</vt:lpstr>
      <vt:lpstr>Simulation approach to sampling distributions </vt:lpstr>
      <vt:lpstr>Word memorization</vt:lpstr>
      <vt:lpstr>PowerPoint Presentation</vt:lpstr>
      <vt:lpstr>How many words did you remember?</vt:lpstr>
      <vt:lpstr>Are the results statistically significant?</vt:lpstr>
      <vt:lpstr>PowerPoint Presentation</vt:lpstr>
      <vt:lpstr>To answer these questions, we will use simulation</vt:lpstr>
      <vt:lpstr>Sampling Distribution</vt:lpstr>
      <vt:lpstr>Sampling distribution</vt:lpstr>
      <vt:lpstr>Conclusion</vt:lpstr>
      <vt:lpstr>Think about it…</vt:lpstr>
      <vt:lpstr>Main Ideas:</vt:lpstr>
      <vt:lpstr>Polling a city</vt:lpstr>
      <vt:lpstr>Polling a City</vt:lpstr>
      <vt:lpstr>Many random samples</vt:lpstr>
      <vt:lpstr>Explorelearning.com </vt:lpstr>
      <vt:lpstr>Middle School Activity</vt:lpstr>
      <vt:lpstr>High School Activity</vt:lpstr>
      <vt:lpstr>Keys to success of seminar</vt:lpstr>
      <vt:lpstr>Keys to changing instruction following seminar</vt:lpstr>
      <vt:lpstr>Thanks for attending our webinar!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25</cp:revision>
  <dcterms:created xsi:type="dcterms:W3CDTF">2013-11-12T11:28:01Z</dcterms:created>
  <dcterms:modified xsi:type="dcterms:W3CDTF">2013-11-22T18:55:54Z</dcterms:modified>
</cp:coreProperties>
</file>