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2" r:id="rId4"/>
    <p:sldId id="280" r:id="rId5"/>
    <p:sldId id="278" r:id="rId6"/>
    <p:sldId id="258" r:id="rId7"/>
    <p:sldId id="281" r:id="rId8"/>
    <p:sldId id="260" r:id="rId9"/>
    <p:sldId id="259" r:id="rId10"/>
    <p:sldId id="279" r:id="rId11"/>
    <p:sldId id="283" r:id="rId12"/>
    <p:sldId id="284" r:id="rId13"/>
    <p:sldId id="285" r:id="rId14"/>
    <p:sldId id="294" r:id="rId15"/>
    <p:sldId id="295" r:id="rId16"/>
    <p:sldId id="296" r:id="rId17"/>
    <p:sldId id="287" r:id="rId18"/>
    <p:sldId id="288" r:id="rId19"/>
    <p:sldId id="289" r:id="rId20"/>
    <p:sldId id="290" r:id="rId21"/>
    <p:sldId id="291" r:id="rId22"/>
    <p:sldId id="292" r:id="rId23"/>
    <p:sldId id="29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92DA916-906E-4B9A-8567-8A5D8B166CC5}" type="datetimeFigureOut">
              <a:rPr lang="en-US" smtClean="0"/>
              <a:t>5/3/2012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54933FF-3911-4AA4-9F7B-842A069FFE70}"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DA916-906E-4B9A-8567-8A5D8B166CC5}"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933FF-3911-4AA4-9F7B-842A069FFE7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DA916-906E-4B9A-8567-8A5D8B166CC5}"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933FF-3911-4AA4-9F7B-842A069FFE7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2DA916-906E-4B9A-8567-8A5D8B166CC5}"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933FF-3911-4AA4-9F7B-842A069FFE7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2DA916-906E-4B9A-8567-8A5D8B166CC5}" type="datetimeFigureOut">
              <a:rPr lang="en-US" smtClean="0"/>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933FF-3911-4AA4-9F7B-842A069FFE7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592DA916-906E-4B9A-8567-8A5D8B166CC5}" type="datetimeFigureOut">
              <a:rPr lang="en-US" smtClean="0"/>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933FF-3911-4AA4-9F7B-842A069FFE70}"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92DA916-906E-4B9A-8567-8A5D8B166CC5}" type="datetimeFigureOut">
              <a:rPr lang="en-US" smtClean="0"/>
              <a:t>5/3/2012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4933FF-3911-4AA4-9F7B-842A069FFE7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2DA916-906E-4B9A-8567-8A5D8B166CC5}" type="datetimeFigureOut">
              <a:rPr lang="en-US" smtClean="0"/>
              <a:t>5/3/2012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4933FF-3911-4AA4-9F7B-842A069FFE7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DA916-906E-4B9A-8567-8A5D8B166CC5}" type="datetimeFigureOut">
              <a:rPr lang="en-US" smtClean="0"/>
              <a:t>5/3/2012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4933FF-3911-4AA4-9F7B-842A069FFE7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92DA916-906E-4B9A-8567-8A5D8B166CC5}" type="datetimeFigureOut">
              <a:rPr lang="en-US" smtClean="0"/>
              <a:t>5/3/2012</a:t>
            </a:fld>
            <a:endParaRPr lang="en-US"/>
          </a:p>
        </p:txBody>
      </p:sp>
      <p:sp>
        <p:nvSpPr>
          <p:cNvPr id="7" name="Slide Number Placeholder 6"/>
          <p:cNvSpPr>
            <a:spLocks noGrp="1"/>
          </p:cNvSpPr>
          <p:nvPr>
            <p:ph type="sldNum" sz="quarter" idx="12"/>
          </p:nvPr>
        </p:nvSpPr>
        <p:spPr/>
        <p:txBody>
          <a:bodyPr/>
          <a:lstStyle/>
          <a:p>
            <a:fld id="{154933FF-3911-4AA4-9F7B-842A069FFE70}"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2DA916-906E-4B9A-8567-8A5D8B166CC5}" type="datetimeFigureOut">
              <a:rPr lang="en-US" smtClean="0"/>
              <a:t>5/3/2012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154933FF-3911-4AA4-9F7B-842A069FFE7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92DA916-906E-4B9A-8567-8A5D8B166CC5}" type="datetimeFigureOut">
              <a:rPr lang="en-US" smtClean="0"/>
              <a:t>5/3/2012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54933FF-3911-4AA4-9F7B-842A069FFE7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amstat.org/educat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6.png"/><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image" Target="../media/image5.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www.amstat.org/education/posterprojects/whatisastatproject.cf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Having Success with the </a:t>
            </a:r>
            <a:br>
              <a:rPr lang="en-US" dirty="0" smtClean="0"/>
            </a:br>
            <a:r>
              <a:rPr lang="en-US" sz="1300" dirty="0"/>
              <a:t/>
            </a:r>
            <a:br>
              <a:rPr lang="en-US" sz="1300" dirty="0"/>
            </a:br>
            <a:r>
              <a:rPr lang="en-US" dirty="0" smtClean="0"/>
              <a:t>ASA </a:t>
            </a:r>
            <a:br>
              <a:rPr lang="en-US" dirty="0" smtClean="0"/>
            </a:br>
            <a:r>
              <a:rPr lang="en-US" dirty="0" smtClean="0"/>
              <a:t>Statistical Project Competition</a:t>
            </a:r>
            <a:endParaRPr lang="en-US" sz="2800" dirty="0"/>
          </a:p>
        </p:txBody>
      </p:sp>
      <p:sp>
        <p:nvSpPr>
          <p:cNvPr id="3" name="Subtitle 2"/>
          <p:cNvSpPr>
            <a:spLocks noGrp="1"/>
          </p:cNvSpPr>
          <p:nvPr>
            <p:ph type="subTitle" idx="1"/>
          </p:nvPr>
        </p:nvSpPr>
        <p:spPr>
          <a:xfrm>
            <a:off x="4733365" y="4495800"/>
            <a:ext cx="3309803" cy="1600200"/>
          </a:xfrm>
        </p:spPr>
        <p:txBody>
          <a:bodyPr>
            <a:normAutofit fontScale="77500" lnSpcReduction="20000"/>
          </a:bodyPr>
          <a:lstStyle/>
          <a:p>
            <a:r>
              <a:rPr lang="en-US" dirty="0" smtClean="0"/>
              <a:t>Dr. </a:t>
            </a:r>
            <a:r>
              <a:rPr lang="en-US" dirty="0" err="1" smtClean="0"/>
              <a:t>Jamis</a:t>
            </a:r>
            <a:r>
              <a:rPr lang="en-US" dirty="0" smtClean="0"/>
              <a:t> J. Perrett</a:t>
            </a:r>
          </a:p>
          <a:p>
            <a:r>
              <a:rPr lang="en-US" dirty="0" smtClean="0"/>
              <a:t>Department of Statistics</a:t>
            </a:r>
          </a:p>
          <a:p>
            <a:r>
              <a:rPr lang="en-US" dirty="0" smtClean="0"/>
              <a:t>Texas A&amp;M University</a:t>
            </a:r>
          </a:p>
          <a:p>
            <a:endParaRPr lang="en-US" dirty="0" smtClean="0"/>
          </a:p>
          <a:p>
            <a:r>
              <a:rPr lang="en-US" dirty="0" smtClean="0"/>
              <a:t>Sarah Johnson</a:t>
            </a:r>
          </a:p>
          <a:p>
            <a:r>
              <a:rPr lang="en-US" dirty="0" smtClean="0"/>
              <a:t>Mathematics Department</a:t>
            </a:r>
          </a:p>
          <a:p>
            <a:r>
              <a:rPr lang="en-US" dirty="0" smtClean="0"/>
              <a:t>Grand Blanc High School</a:t>
            </a:r>
            <a:endParaRPr lang="en-US" dirty="0"/>
          </a:p>
        </p:txBody>
      </p:sp>
    </p:spTree>
    <p:extLst>
      <p:ext uri="{BB962C8B-B14F-4D97-AF65-F5344CB8AC3E}">
        <p14:creationId xmlns:p14="http://schemas.microsoft.com/office/powerpoint/2010/main" val="7573109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Judging</a:t>
            </a:r>
            <a:endParaRPr lang="en-US" dirty="0"/>
          </a:p>
        </p:txBody>
      </p:sp>
      <p:sp>
        <p:nvSpPr>
          <p:cNvPr id="3" name="Content Placeholder 2"/>
          <p:cNvSpPr>
            <a:spLocks noGrp="1"/>
          </p:cNvSpPr>
          <p:nvPr>
            <p:ph idx="1"/>
          </p:nvPr>
        </p:nvSpPr>
        <p:spPr/>
        <p:txBody>
          <a:bodyPr/>
          <a:lstStyle/>
          <a:p>
            <a:pPr marL="68580" indent="0">
              <a:buNone/>
            </a:pPr>
            <a:r>
              <a:rPr lang="en-US" sz="2800" dirty="0" smtClean="0"/>
              <a:t>There are two rounds</a:t>
            </a:r>
          </a:p>
          <a:p>
            <a:r>
              <a:rPr lang="en-US" b="1" dirty="0" smtClean="0"/>
              <a:t>First round:</a:t>
            </a:r>
            <a:r>
              <a:rPr lang="en-US" dirty="0" smtClean="0"/>
              <a:t> Every project judged by Grades 6-12 teacher and a statistician.</a:t>
            </a:r>
          </a:p>
          <a:p>
            <a:r>
              <a:rPr lang="en-US" b="1" dirty="0" smtClean="0"/>
              <a:t>Second round:</a:t>
            </a:r>
            <a:r>
              <a:rPr lang="en-US" dirty="0" smtClean="0"/>
              <a:t> Top10 projects are judged by a statistician.</a:t>
            </a:r>
          </a:p>
          <a:p>
            <a:r>
              <a:rPr lang="en-US" dirty="0" smtClean="0"/>
              <a:t>Overall combined scores determine the winners in the two grade categories.</a:t>
            </a:r>
            <a:endParaRPr lang="en-US" dirty="0"/>
          </a:p>
        </p:txBody>
      </p:sp>
    </p:spTree>
    <p:extLst>
      <p:ext uri="{BB962C8B-B14F-4D97-AF65-F5344CB8AC3E}">
        <p14:creationId xmlns:p14="http://schemas.microsoft.com/office/powerpoint/2010/main" val="2995292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Rubric</a:t>
            </a:r>
            <a:endParaRPr lang="en-US" dirty="0"/>
          </a:p>
        </p:txBody>
      </p:sp>
      <p:sp>
        <p:nvSpPr>
          <p:cNvPr id="3" name="Content Placeholder 2"/>
          <p:cNvSpPr>
            <a:spLocks noGrp="1"/>
          </p:cNvSpPr>
          <p:nvPr>
            <p:ph idx="1"/>
          </p:nvPr>
        </p:nvSpPr>
        <p:spPr/>
        <p:txBody>
          <a:bodyPr>
            <a:normAutofit lnSpcReduction="10000"/>
          </a:bodyPr>
          <a:lstStyle/>
          <a:p>
            <a:pPr>
              <a:lnSpc>
                <a:spcPct val="80000"/>
              </a:lnSpc>
            </a:pPr>
            <a:r>
              <a:rPr lang="en-US" sz="2200" dirty="0"/>
              <a:t>The judges use a scoring rubric that looks at </a:t>
            </a:r>
          </a:p>
          <a:p>
            <a:pPr lvl="1">
              <a:lnSpc>
                <a:spcPct val="80000"/>
              </a:lnSpc>
            </a:pPr>
            <a:r>
              <a:rPr lang="en-US" dirty="0"/>
              <a:t>Question</a:t>
            </a:r>
          </a:p>
          <a:p>
            <a:pPr lvl="1">
              <a:lnSpc>
                <a:spcPct val="80000"/>
              </a:lnSpc>
            </a:pPr>
            <a:r>
              <a:rPr lang="en-US" dirty="0"/>
              <a:t>Research Design and Data Collection</a:t>
            </a:r>
          </a:p>
          <a:p>
            <a:pPr lvl="1">
              <a:lnSpc>
                <a:spcPct val="80000"/>
              </a:lnSpc>
            </a:pPr>
            <a:r>
              <a:rPr lang="en-US" dirty="0"/>
              <a:t>Analysis of Data and Conclusions</a:t>
            </a:r>
          </a:p>
          <a:p>
            <a:pPr lvl="1">
              <a:lnSpc>
                <a:spcPct val="80000"/>
              </a:lnSpc>
            </a:pPr>
            <a:r>
              <a:rPr lang="en-US" dirty="0"/>
              <a:t>Reflection on Process</a:t>
            </a:r>
          </a:p>
          <a:p>
            <a:pPr lvl="1">
              <a:lnSpc>
                <a:spcPct val="80000"/>
              </a:lnSpc>
            </a:pPr>
            <a:r>
              <a:rPr lang="en-US" dirty="0"/>
              <a:t>Final Presentation</a:t>
            </a:r>
          </a:p>
          <a:p>
            <a:pPr lvl="1">
              <a:lnSpc>
                <a:spcPct val="80000"/>
              </a:lnSpc>
            </a:pPr>
            <a:r>
              <a:rPr lang="en-US" dirty="0"/>
              <a:t>Creativity/Originality</a:t>
            </a:r>
          </a:p>
          <a:p>
            <a:r>
              <a:rPr lang="en-US" sz="2200" dirty="0" smtClean="0"/>
              <a:t>The rubric is online and should be consulted by students before submitting their projects</a:t>
            </a:r>
            <a:r>
              <a:rPr lang="en-US" sz="2200" dirty="0"/>
              <a:t>. </a:t>
            </a:r>
            <a:r>
              <a:rPr lang="en-US" sz="1600" dirty="0"/>
              <a:t>(http://www.amstat.org/education/posterprojects/pdfs/ProjectJudgingRubric.pdf)</a:t>
            </a:r>
            <a:endParaRPr lang="en-US" sz="2200" dirty="0"/>
          </a:p>
        </p:txBody>
      </p:sp>
    </p:spTree>
    <p:extLst>
      <p:ext uri="{BB962C8B-B14F-4D97-AF65-F5344CB8AC3E}">
        <p14:creationId xmlns:p14="http://schemas.microsoft.com/office/powerpoint/2010/main" val="29482631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Considerations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Randomize.</a:t>
            </a:r>
          </a:p>
          <a:p>
            <a:pPr>
              <a:buFont typeface="Arial" charset="0"/>
              <a:buNone/>
            </a:pPr>
            <a:endParaRPr lang="en-US" dirty="0"/>
          </a:p>
          <a:p>
            <a:r>
              <a:rPr lang="en-US" dirty="0"/>
              <a:t>Replicate.</a:t>
            </a:r>
          </a:p>
          <a:p>
            <a:pPr>
              <a:buFont typeface="Arial" charset="0"/>
              <a:buNone/>
            </a:pPr>
            <a:endParaRPr lang="en-US" dirty="0"/>
          </a:p>
          <a:p>
            <a:r>
              <a:rPr lang="en-US" dirty="0"/>
              <a:t>Control extraneous variation.</a:t>
            </a:r>
          </a:p>
          <a:p>
            <a:endParaRPr lang="en-US" dirty="0" smtClean="0"/>
          </a:p>
          <a:p>
            <a:r>
              <a:rPr lang="en-US" dirty="0" smtClean="0"/>
              <a:t>Lots of additional helpful information can be found on the </a:t>
            </a:r>
            <a:r>
              <a:rPr lang="en-US" dirty="0"/>
              <a:t>competition website: </a:t>
            </a:r>
            <a:r>
              <a:rPr lang="en-US" dirty="0">
                <a:hlinkClick r:id="rId2"/>
              </a:rPr>
              <a:t>http://</a:t>
            </a:r>
            <a:r>
              <a:rPr lang="en-US" dirty="0" smtClean="0">
                <a:hlinkClick r:id="rId2"/>
              </a:rPr>
              <a:t>www.amstat.org/education</a:t>
            </a:r>
            <a:r>
              <a:rPr lang="en-US" dirty="0" smtClean="0"/>
              <a:t> → K-12 → </a:t>
            </a:r>
            <a:r>
              <a:rPr lang="en-US" smtClean="0"/>
              <a:t>Student Competitions</a:t>
            </a:r>
            <a:endParaRPr lang="en-US" dirty="0"/>
          </a:p>
        </p:txBody>
      </p:sp>
    </p:spTree>
    <p:extLst>
      <p:ext uri="{BB962C8B-B14F-4D97-AF65-F5344CB8AC3E}">
        <p14:creationId xmlns:p14="http://schemas.microsoft.com/office/powerpoint/2010/main" val="1532934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p:txBody>
          <a:bodyPr>
            <a:normAutofit/>
          </a:bodyPr>
          <a:lstStyle/>
          <a:p>
            <a:pPr eaLnBrk="1" hangingPunct="1"/>
            <a:r>
              <a:rPr lang="en-US" dirty="0" smtClean="0"/>
              <a:t>Grading for This Class</a:t>
            </a:r>
          </a:p>
        </p:txBody>
      </p:sp>
      <p:sp>
        <p:nvSpPr>
          <p:cNvPr id="66563" name="Rectangle 3"/>
          <p:cNvSpPr>
            <a:spLocks noGrp="1" noRot="1" noChangeArrowheads="1"/>
          </p:cNvSpPr>
          <p:nvPr>
            <p:ph type="body" idx="1"/>
          </p:nvPr>
        </p:nvSpPr>
        <p:spPr/>
        <p:txBody>
          <a:bodyPr>
            <a:normAutofit fontScale="85000" lnSpcReduction="20000"/>
          </a:bodyPr>
          <a:lstStyle/>
          <a:p>
            <a:pPr eaLnBrk="1" hangingPunct="1"/>
            <a:r>
              <a:rPr lang="en-US" sz="2800" dirty="0" smtClean="0"/>
              <a:t>50 points for proposal (on time)</a:t>
            </a:r>
          </a:p>
          <a:p>
            <a:pPr eaLnBrk="1" hangingPunct="1"/>
            <a:r>
              <a:rPr lang="en-US" sz="2800" dirty="0" smtClean="0"/>
              <a:t>100 points for Research Design and Data Collection</a:t>
            </a:r>
          </a:p>
          <a:p>
            <a:pPr eaLnBrk="1" hangingPunct="1"/>
            <a:r>
              <a:rPr lang="en-US" sz="2800" dirty="0" smtClean="0"/>
              <a:t>100 points for Analysis of Data and Conclusions</a:t>
            </a:r>
          </a:p>
          <a:p>
            <a:pPr eaLnBrk="1" hangingPunct="1"/>
            <a:r>
              <a:rPr lang="en-US" sz="2800" dirty="0" smtClean="0"/>
              <a:t>100 points for Reflection on Process</a:t>
            </a:r>
          </a:p>
          <a:p>
            <a:pPr eaLnBrk="1" hangingPunct="1"/>
            <a:r>
              <a:rPr lang="en-US" sz="2800" dirty="0" smtClean="0"/>
              <a:t>50 Points for Creativity / Originality</a:t>
            </a:r>
          </a:p>
          <a:p>
            <a:pPr eaLnBrk="1" hangingPunct="1"/>
            <a:r>
              <a:rPr lang="en-US" sz="2800" dirty="0" smtClean="0"/>
              <a:t>50 Points for Assembly (looks nice, cover page, etc.)</a:t>
            </a:r>
          </a:p>
          <a:p>
            <a:pPr eaLnBrk="1" hangingPunct="1"/>
            <a:r>
              <a:rPr lang="en-US" sz="2800" dirty="0" smtClean="0"/>
              <a:t>Final Exam - Presentation  (power point)</a:t>
            </a:r>
          </a:p>
        </p:txBody>
      </p:sp>
    </p:spTree>
    <p:extLst>
      <p:ext uri="{BB962C8B-B14F-4D97-AF65-F5344CB8AC3E}">
        <p14:creationId xmlns:p14="http://schemas.microsoft.com/office/powerpoint/2010/main" val="33843008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 Statistics Final Exam (Presentation)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a:t>Your group presentation is your final exam grade (20% of semester 2 grade), so please take it seriously.  The construction of the power point presentation should be easy---you are dumping pertinent information from your paper to slides.</a:t>
            </a:r>
          </a:p>
          <a:p>
            <a:r>
              <a:rPr lang="en-US" dirty="0"/>
              <a:t>Each group member must dress professionally (shorts, jeans, flip-flops, t-shirts are not professional dress).</a:t>
            </a:r>
          </a:p>
          <a:p>
            <a:r>
              <a:rPr lang="en-US" dirty="0"/>
              <a:t>All group members must participate in the presentation.</a:t>
            </a:r>
          </a:p>
          <a:p>
            <a:r>
              <a:rPr lang="en-US" dirty="0"/>
              <a:t>All group members must be present BOTH days of presentations – your participation as an audience member is a part of your grade. (Tuesday and Exam Day).</a:t>
            </a:r>
          </a:p>
          <a:p>
            <a:endParaRPr lang="en-US" dirty="0"/>
          </a:p>
        </p:txBody>
      </p:sp>
    </p:spTree>
    <p:extLst>
      <p:ext uri="{BB962C8B-B14F-4D97-AF65-F5344CB8AC3E}">
        <p14:creationId xmlns:p14="http://schemas.microsoft.com/office/powerpoint/2010/main" val="3221603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 Statistics Final Exam (Presentation)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a:t>BORING presentations will be marked down.</a:t>
            </a:r>
          </a:p>
          <a:p>
            <a:r>
              <a:rPr lang="en-US" dirty="0"/>
              <a:t>Things that are NOT considered boring include: pictures, charts, graphs, visual aids, inference stuff, stats, snacks for the class, etc.</a:t>
            </a:r>
          </a:p>
          <a:p>
            <a:r>
              <a:rPr lang="en-US" dirty="0"/>
              <a:t>Presentations should:</a:t>
            </a:r>
          </a:p>
          <a:p>
            <a:pPr lvl="1"/>
            <a:r>
              <a:rPr lang="en-US" dirty="0"/>
              <a:t>State the question</a:t>
            </a:r>
          </a:p>
          <a:p>
            <a:pPr lvl="1"/>
            <a:r>
              <a:rPr lang="en-US" dirty="0"/>
              <a:t>Tell us how you carried out the study (think photos here)</a:t>
            </a:r>
          </a:p>
          <a:p>
            <a:pPr lvl="1"/>
            <a:r>
              <a:rPr lang="en-US" dirty="0"/>
              <a:t>Tell us what you found for results (think charts and graphs here)</a:t>
            </a:r>
          </a:p>
          <a:p>
            <a:pPr lvl="1"/>
            <a:r>
              <a:rPr lang="en-US" dirty="0"/>
              <a:t>Answer your question</a:t>
            </a:r>
          </a:p>
          <a:p>
            <a:pPr lvl="1"/>
            <a:r>
              <a:rPr lang="en-US" dirty="0"/>
              <a:t>Keep the senioritis-ridden audience’s attention</a:t>
            </a:r>
            <a:r>
              <a:rPr lang="en-US" dirty="0" smtClean="0"/>
              <a:t>.</a:t>
            </a:r>
            <a:endParaRPr lang="en-US" dirty="0"/>
          </a:p>
        </p:txBody>
      </p:sp>
    </p:spTree>
    <p:extLst>
      <p:ext uri="{BB962C8B-B14F-4D97-AF65-F5344CB8AC3E}">
        <p14:creationId xmlns:p14="http://schemas.microsoft.com/office/powerpoint/2010/main" val="463656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 Statistics Final Exam (Presentation)</a:t>
            </a:r>
            <a:endParaRPr lang="en-US" dirty="0"/>
          </a:p>
        </p:txBody>
      </p:sp>
      <p:sp>
        <p:nvSpPr>
          <p:cNvPr id="3" name="Content Placeholder 2"/>
          <p:cNvSpPr>
            <a:spLocks noGrp="1"/>
          </p:cNvSpPr>
          <p:nvPr>
            <p:ph idx="1"/>
          </p:nvPr>
        </p:nvSpPr>
        <p:spPr/>
        <p:txBody>
          <a:bodyPr>
            <a:normAutofit/>
          </a:bodyPr>
          <a:lstStyle/>
          <a:p>
            <a:r>
              <a:rPr lang="en-US" dirty="0"/>
              <a:t>I have invited various administrators to view your presentations…you never know who will show up!</a:t>
            </a:r>
          </a:p>
          <a:p>
            <a:r>
              <a:rPr lang="en-US" dirty="0"/>
              <a:t>If you have questions……PLEASE ASK!!!</a:t>
            </a:r>
          </a:p>
          <a:p>
            <a:r>
              <a:rPr lang="en-US" dirty="0"/>
              <a:t>See Mrs. Johnson to sign up for a presentation time ASAP!</a:t>
            </a:r>
          </a:p>
          <a:p>
            <a:endParaRPr lang="en-US" dirty="0"/>
          </a:p>
        </p:txBody>
      </p:sp>
    </p:spTree>
    <p:extLst>
      <p:ext uri="{BB962C8B-B14F-4D97-AF65-F5344CB8AC3E}">
        <p14:creationId xmlns:p14="http://schemas.microsoft.com/office/powerpoint/2010/main" val="3838935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Rot="1" noChangeArrowheads="1"/>
          </p:cNvSpPr>
          <p:nvPr>
            <p:ph type="body" idx="1"/>
          </p:nvPr>
        </p:nvSpPr>
        <p:spPr/>
        <p:txBody>
          <a:bodyPr/>
          <a:lstStyle/>
          <a:p>
            <a:pPr eaLnBrk="1" hangingPunct="1">
              <a:buFont typeface="Arial" charset="0"/>
              <a:buChar char="►"/>
              <a:defRPr/>
            </a:pPr>
            <a:endParaRPr lang="en-US" smtClean="0">
              <a:ea typeface="+mn-ea"/>
            </a:endParaRPr>
          </a:p>
        </p:txBody>
      </p:sp>
      <p:sp>
        <p:nvSpPr>
          <p:cNvPr id="67588" name="Rectangle 4"/>
          <p:cNvSpPr>
            <a:spLocks noGrp="1" noRot="1" noChangeArrowheads="1"/>
          </p:cNvSpPr>
          <p:nvPr>
            <p:ph type="title"/>
          </p:nvPr>
        </p:nvSpPr>
        <p:spPr/>
        <p:txBody>
          <a:bodyPr/>
          <a:lstStyle/>
          <a:p>
            <a:pPr eaLnBrk="1" hangingPunct="1">
              <a:defRPr/>
            </a:pPr>
            <a:endParaRPr lang="en-US" smtClean="0">
              <a:ea typeface="+mj-ea"/>
            </a:endParaRPr>
          </a:p>
        </p:txBody>
      </p:sp>
      <p:pic>
        <p:nvPicPr>
          <p:cNvPr id="6758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8839200" cy="687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8770310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rrowheads="1"/>
          </p:cNvSpPr>
          <p:nvPr>
            <p:ph type="title"/>
          </p:nvPr>
        </p:nvSpPr>
        <p:spPr/>
        <p:txBody>
          <a:bodyPr/>
          <a:lstStyle/>
          <a:p>
            <a:pPr eaLnBrk="1" hangingPunct="1"/>
            <a:r>
              <a:rPr lang="en-US" smtClean="0"/>
              <a:t>2</a:t>
            </a:r>
            <a:r>
              <a:rPr lang="en-US" baseline="30000" smtClean="0"/>
              <a:t>nd</a:t>
            </a:r>
            <a:r>
              <a:rPr lang="en-US" smtClean="0"/>
              <a:t> Place 2011 Team</a:t>
            </a:r>
          </a:p>
        </p:txBody>
      </p:sp>
      <p:sp>
        <p:nvSpPr>
          <p:cNvPr id="70659" name="Rectangle 3"/>
          <p:cNvSpPr>
            <a:spLocks noGrp="1" noRot="1" noChangeArrowheads="1"/>
          </p:cNvSpPr>
          <p:nvPr>
            <p:ph idx="1"/>
          </p:nvPr>
        </p:nvSpPr>
        <p:spPr/>
        <p:txBody>
          <a:bodyPr>
            <a:normAutofit fontScale="92500" lnSpcReduction="20000"/>
          </a:bodyPr>
          <a:lstStyle/>
          <a:p>
            <a:pPr eaLnBrk="1" hangingPunct="1">
              <a:lnSpc>
                <a:spcPct val="90000"/>
              </a:lnSpc>
            </a:pPr>
            <a:r>
              <a:rPr lang="en-US" dirty="0" smtClean="0"/>
              <a:t>Selected a topic that interested them, and had a lot of FUN collecting the data.</a:t>
            </a:r>
          </a:p>
          <a:p>
            <a:pPr eaLnBrk="1" hangingPunct="1">
              <a:lnSpc>
                <a:spcPct val="90000"/>
              </a:lnSpc>
            </a:pPr>
            <a:r>
              <a:rPr lang="en-US" dirty="0" smtClean="0"/>
              <a:t>Project was titled </a:t>
            </a:r>
            <a:r>
              <a:rPr lang="ja-JP" altLang="en-US" dirty="0" smtClean="0">
                <a:latin typeface="Arial" pitchFamily="34" charset="0"/>
              </a:rPr>
              <a:t>“</a:t>
            </a:r>
            <a:r>
              <a:rPr lang="en-US" altLang="ja-JP" dirty="0" smtClean="0"/>
              <a:t>Battle of the Genders: Dance Edition</a:t>
            </a:r>
            <a:r>
              <a:rPr lang="ja-JP" altLang="en-US" dirty="0" smtClean="0">
                <a:latin typeface="Arial" pitchFamily="34" charset="0"/>
              </a:rPr>
              <a:t>”</a:t>
            </a:r>
            <a:r>
              <a:rPr lang="en-US" altLang="ja-JP" dirty="0" smtClean="0"/>
              <a:t>.  Two of the three girls on this team have studied dance for over 13 years each.  </a:t>
            </a:r>
          </a:p>
          <a:p>
            <a:pPr eaLnBrk="1" hangingPunct="1">
              <a:lnSpc>
                <a:spcPct val="90000"/>
              </a:lnSpc>
            </a:pPr>
            <a:r>
              <a:rPr lang="en-US" dirty="0" smtClean="0"/>
              <a:t>Write up was only 5 pages in length (not including raw data).  Concise.</a:t>
            </a:r>
          </a:p>
          <a:p>
            <a:pPr eaLnBrk="1" hangingPunct="1">
              <a:lnSpc>
                <a:spcPct val="90000"/>
              </a:lnSpc>
            </a:pPr>
            <a:r>
              <a:rPr lang="en-US" dirty="0" smtClean="0"/>
              <a:t>They needed help with technical issues the most (i.e. how to insert a graphic from the TI-83, how to use the archaic version of equation editor we have at our school, etc.)</a:t>
            </a:r>
          </a:p>
        </p:txBody>
      </p:sp>
    </p:spTree>
    <p:extLst>
      <p:ext uri="{BB962C8B-B14F-4D97-AF65-F5344CB8AC3E}">
        <p14:creationId xmlns:p14="http://schemas.microsoft.com/office/powerpoint/2010/main" val="1129162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8" name="Object 1"/>
          <p:cNvPicPr>
            <a:picLocks noGrp="1" noChangeArrowheads="1"/>
          </p:cNvPicPr>
          <p:nvPr>
            <p:ph type="title"/>
          </p:nvPr>
        </p:nvPicPr>
        <p:blipFill>
          <a:blip r:embed="rId3">
            <a:extLst>
              <a:ext uri="{28A0092B-C50C-407E-A947-70E740481C1C}">
                <a14:useLocalDpi xmlns:a14="http://schemas.microsoft.com/office/drawing/2010/main" val="0"/>
              </a:ext>
            </a:extLst>
          </a:blip>
          <a:srcRect l="-1993" t="-2600" r="-526" b="-1611"/>
          <a:stretch>
            <a:fillRect/>
          </a:stretch>
        </p:blipFill>
        <p:spPr>
          <a:xfrm>
            <a:off x="457200" y="344487"/>
            <a:ext cx="5181600" cy="434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7"/>
                    </a:srgbClr>
                  </a:outerShdw>
                </a:effectLst>
              </a14:hiddenEffects>
            </a:ext>
          </a:extLst>
        </p:spPr>
      </p:pic>
      <p:graphicFrame>
        <p:nvGraphicFramePr>
          <p:cNvPr id="8194" name="Object 14"/>
          <p:cNvGraphicFramePr>
            <a:graphicFrameLocks noChangeAspect="1"/>
          </p:cNvGraphicFramePr>
          <p:nvPr>
            <p:extLst>
              <p:ext uri="{D42A27DB-BD31-4B8C-83A1-F6EECF244321}">
                <p14:modId xmlns:p14="http://schemas.microsoft.com/office/powerpoint/2010/main" val="3095412664"/>
              </p:ext>
            </p:extLst>
          </p:nvPr>
        </p:nvGraphicFramePr>
        <p:xfrm>
          <a:off x="6478587" y="1371600"/>
          <a:ext cx="1522413" cy="2362200"/>
        </p:xfrm>
        <a:graphic>
          <a:graphicData uri="http://schemas.openxmlformats.org/presentationml/2006/ole">
            <mc:AlternateContent xmlns:mc="http://schemas.openxmlformats.org/markup-compatibility/2006">
              <mc:Choice xmlns:v="urn:schemas-microsoft-com:vml" Requires="v">
                <p:oleObj spid="_x0000_s1032" name="Equation" r:id="rId4" imgW="914400" imgH="1422400" progId="Equation.3">
                  <p:embed/>
                </p:oleObj>
              </mc:Choice>
              <mc:Fallback>
                <p:oleObj name="Equation" r:id="rId4" imgW="914400" imgH="14224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78587" y="1371600"/>
                        <a:ext cx="1522413"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195" name="Object 13"/>
          <p:cNvGraphicFramePr>
            <a:graphicFrameLocks noChangeAspect="1"/>
          </p:cNvGraphicFramePr>
          <p:nvPr>
            <p:extLst>
              <p:ext uri="{D42A27DB-BD31-4B8C-83A1-F6EECF244321}">
                <p14:modId xmlns:p14="http://schemas.microsoft.com/office/powerpoint/2010/main" val="661466030"/>
              </p:ext>
            </p:extLst>
          </p:nvPr>
        </p:nvGraphicFramePr>
        <p:xfrm>
          <a:off x="1816100" y="4191000"/>
          <a:ext cx="2971800" cy="1419225"/>
        </p:xfrm>
        <a:graphic>
          <a:graphicData uri="http://schemas.openxmlformats.org/presentationml/2006/ole">
            <mc:AlternateContent xmlns:mc="http://schemas.openxmlformats.org/markup-compatibility/2006">
              <mc:Choice xmlns:v="urn:schemas-microsoft-com:vml" Requires="v">
                <p:oleObj spid="_x0000_s1033" name="Equation" r:id="rId6" imgW="1497950" imgH="710891" progId="Equation.3">
                  <p:embed/>
                </p:oleObj>
              </mc:Choice>
              <mc:Fallback>
                <p:oleObj name="Equation" r:id="rId6" imgW="1497950" imgH="710891"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16100" y="4191000"/>
                        <a:ext cx="29718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196" name="Object 12"/>
          <p:cNvGraphicFramePr>
            <a:graphicFrameLocks noChangeAspect="1"/>
          </p:cNvGraphicFramePr>
          <p:nvPr>
            <p:extLst>
              <p:ext uri="{D42A27DB-BD31-4B8C-83A1-F6EECF244321}">
                <p14:modId xmlns:p14="http://schemas.microsoft.com/office/powerpoint/2010/main" val="2001173171"/>
              </p:ext>
            </p:extLst>
          </p:nvPr>
        </p:nvGraphicFramePr>
        <p:xfrm>
          <a:off x="4787900" y="4383088"/>
          <a:ext cx="3441700" cy="950912"/>
        </p:xfrm>
        <a:graphic>
          <a:graphicData uri="http://schemas.openxmlformats.org/presentationml/2006/ole">
            <mc:AlternateContent xmlns:mc="http://schemas.openxmlformats.org/markup-compatibility/2006">
              <mc:Choice xmlns:v="urn:schemas-microsoft-com:vml" Requires="v">
                <p:oleObj spid="_x0000_s1034" name="Equation" r:id="rId8" imgW="2349360" imgH="647640" progId="Equation.3">
                  <p:embed/>
                </p:oleObj>
              </mc:Choice>
              <mc:Fallback>
                <p:oleObj name="Equation" r:id="rId8" imgW="2349360" imgH="647640" progId="Equation.3">
                  <p:embed/>
                  <p:pic>
                    <p:nvPicPr>
                      <p:cNvPr id="0" name=""/>
                      <p:cNvPicPr>
                        <a:picLocks noChangeAspect="1" noChangeArrowheads="1"/>
                      </p:cNvPicPr>
                      <p:nvPr/>
                    </p:nvPicPr>
                    <p:blipFill>
                      <a:blip r:embed="rId9"/>
                      <a:srcRect/>
                      <a:stretch>
                        <a:fillRect/>
                      </a:stretch>
                    </p:blipFill>
                    <p:spPr bwMode="auto">
                      <a:xfrm>
                        <a:off x="4787900" y="4383088"/>
                        <a:ext cx="3441700" cy="95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2722" name="Rectangle 18"/>
          <p:cNvSpPr>
            <a:spLocks noChangeArrowheads="1"/>
          </p:cNvSpPr>
          <p:nvPr/>
        </p:nvSpPr>
        <p:spPr bwMode="auto">
          <a:xfrm>
            <a:off x="6172200" y="5706815"/>
            <a:ext cx="20574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r>
              <a:rPr lang="en-US" dirty="0" smtClean="0">
                <a:solidFill>
                  <a:srgbClr val="09090B"/>
                </a:solidFill>
                <a:latin typeface="Times New Roman" pitchFamily="18" charset="0"/>
                <a:cs typeface="Times New Roman" pitchFamily="18" charset="0"/>
              </a:rPr>
              <a:t>p-value=0.0000109</a:t>
            </a:r>
            <a:endParaRPr lang="en-US" dirty="0">
              <a:solidFill>
                <a:srgbClr val="09090B"/>
              </a:solidFill>
              <a:latin typeface="Times New Roman" pitchFamily="18" charset="0"/>
              <a:cs typeface="Times New Roman" pitchFamily="18" charset="0"/>
            </a:endParaRPr>
          </a:p>
          <a:p>
            <a:r>
              <a:rPr lang="el-GR" dirty="0" smtClean="0">
                <a:solidFill>
                  <a:srgbClr val="09090B"/>
                </a:solidFill>
                <a:latin typeface="Times New Roman" pitchFamily="18" charset="0"/>
                <a:cs typeface="Times New Roman" pitchFamily="18" charset="0"/>
              </a:rPr>
              <a:t>α</a:t>
            </a:r>
            <a:r>
              <a:rPr lang="en-US" dirty="0" smtClean="0">
                <a:solidFill>
                  <a:srgbClr val="09090B"/>
                </a:solidFill>
                <a:latin typeface="Times New Roman" pitchFamily="18" charset="0"/>
                <a:cs typeface="Times New Roman" pitchFamily="18" charset="0"/>
              </a:rPr>
              <a:t>=.</a:t>
            </a:r>
            <a:r>
              <a:rPr lang="en-US" dirty="0">
                <a:solidFill>
                  <a:srgbClr val="09090B"/>
                </a:solidFill>
                <a:latin typeface="Times New Roman" pitchFamily="18" charset="0"/>
                <a:cs typeface="Times New Roman" pitchFamily="18" charset="0"/>
              </a:rPr>
              <a:t>01</a:t>
            </a:r>
          </a:p>
        </p:txBody>
      </p:sp>
    </p:spTree>
    <p:extLst>
      <p:ext uri="{BB962C8B-B14F-4D97-AF65-F5344CB8AC3E}">
        <p14:creationId xmlns:p14="http://schemas.microsoft.com/office/powerpoint/2010/main" val="3518900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a:t>
            </a:r>
            <a:endParaRPr lang="en-US" dirty="0"/>
          </a:p>
        </p:txBody>
      </p:sp>
      <p:sp>
        <p:nvSpPr>
          <p:cNvPr id="3" name="Content Placeholder 2"/>
          <p:cNvSpPr>
            <a:spLocks noGrp="1"/>
          </p:cNvSpPr>
          <p:nvPr>
            <p:ph idx="1"/>
          </p:nvPr>
        </p:nvSpPr>
        <p:spPr/>
        <p:txBody>
          <a:bodyPr/>
          <a:lstStyle/>
          <a:p>
            <a:r>
              <a:rPr lang="en-US" dirty="0"/>
              <a:t>Statistical Project Competition</a:t>
            </a:r>
          </a:p>
          <a:p>
            <a:r>
              <a:rPr lang="en-US" dirty="0" smtClean="0"/>
              <a:t>Sponsored by ASA/NCTM</a:t>
            </a:r>
          </a:p>
          <a:p>
            <a:r>
              <a:rPr lang="en-US" dirty="0" smtClean="0"/>
              <a:t>Available to all students, grades </a:t>
            </a:r>
            <a:r>
              <a:rPr lang="en-US" dirty="0" smtClean="0"/>
              <a:t>7-9 </a:t>
            </a:r>
            <a:r>
              <a:rPr lang="en-US" dirty="0" smtClean="0"/>
              <a:t>and </a:t>
            </a:r>
            <a:r>
              <a:rPr lang="en-US" dirty="0" smtClean="0"/>
              <a:t>10-12</a:t>
            </a:r>
            <a:endParaRPr lang="en-US" dirty="0" smtClean="0"/>
          </a:p>
          <a:p>
            <a:r>
              <a:rPr lang="en-US" dirty="0" smtClean="0"/>
              <a:t>Prizes include money, plaques, certificates, TI calculators</a:t>
            </a:r>
          </a:p>
          <a:p>
            <a:endParaRPr lang="en-US" dirty="0"/>
          </a:p>
        </p:txBody>
      </p:sp>
    </p:spTree>
    <p:extLst>
      <p:ext uri="{BB962C8B-B14F-4D97-AF65-F5344CB8AC3E}">
        <p14:creationId xmlns:p14="http://schemas.microsoft.com/office/powerpoint/2010/main" val="34913472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rrowheads="1"/>
          </p:cNvSpPr>
          <p:nvPr>
            <p:ph type="title"/>
          </p:nvPr>
        </p:nvSpPr>
        <p:spPr/>
        <p:txBody>
          <a:bodyPr/>
          <a:lstStyle/>
          <a:p>
            <a:pPr eaLnBrk="1" hangingPunct="1"/>
            <a:r>
              <a:rPr lang="en-US" smtClean="0"/>
              <a:t>Honorable Mention 2011</a:t>
            </a:r>
          </a:p>
        </p:txBody>
      </p:sp>
      <p:sp>
        <p:nvSpPr>
          <p:cNvPr id="71683" name="Rectangle 3"/>
          <p:cNvSpPr>
            <a:spLocks noGrp="1" noRot="1" noChangeArrowheads="1"/>
          </p:cNvSpPr>
          <p:nvPr>
            <p:ph idx="1"/>
          </p:nvPr>
        </p:nvSpPr>
        <p:spPr/>
        <p:txBody>
          <a:bodyPr>
            <a:normAutofit fontScale="77500" lnSpcReduction="20000"/>
          </a:bodyPr>
          <a:lstStyle/>
          <a:p>
            <a:pPr eaLnBrk="1" hangingPunct="1">
              <a:lnSpc>
                <a:spcPct val="90000"/>
              </a:lnSpc>
            </a:pPr>
            <a:r>
              <a:rPr lang="ja-JP" altLang="en-US" sz="2800" dirty="0" smtClean="0">
                <a:latin typeface="Arial" pitchFamily="34" charset="0"/>
              </a:rPr>
              <a:t>“</a:t>
            </a:r>
            <a:r>
              <a:rPr lang="en-US" altLang="ja-JP" sz="2800" dirty="0" smtClean="0"/>
              <a:t>Ye old windbags</a:t>
            </a:r>
            <a:r>
              <a:rPr lang="ja-JP" altLang="en-US" sz="2800" dirty="0" smtClean="0">
                <a:latin typeface="Arial" pitchFamily="34" charset="0"/>
              </a:rPr>
              <a:t>”</a:t>
            </a:r>
            <a:r>
              <a:rPr lang="en-US" altLang="ja-JP" sz="2800" dirty="0" smtClean="0"/>
              <a:t>  (13 pages with raw data and very spaced out graphs)</a:t>
            </a:r>
          </a:p>
          <a:p>
            <a:pPr eaLnBrk="1" hangingPunct="1">
              <a:lnSpc>
                <a:spcPct val="90000"/>
              </a:lnSpc>
            </a:pPr>
            <a:r>
              <a:rPr lang="en-US" sz="2800" dirty="0" smtClean="0"/>
              <a:t>Student was a cross country and track runner and had always thought that aerobic athletes had better lung capacities (though he was careful not to imply causation). </a:t>
            </a:r>
          </a:p>
          <a:p>
            <a:pPr eaLnBrk="1" hangingPunct="1">
              <a:lnSpc>
                <a:spcPct val="90000"/>
              </a:lnSpc>
            </a:pPr>
            <a:r>
              <a:rPr lang="en-US" sz="2800" dirty="0" smtClean="0"/>
              <a:t>His interest level in his question drove this project to greatness.</a:t>
            </a:r>
          </a:p>
          <a:p>
            <a:pPr eaLnBrk="1" hangingPunct="1">
              <a:lnSpc>
                <a:spcPct val="90000"/>
              </a:lnSpc>
            </a:pPr>
            <a:r>
              <a:rPr lang="en-US" sz="2800" dirty="0" smtClean="0"/>
              <a:t>He needed very little help, but SHOULD have asked for guidance in a key area (see judges comments for 2011 for details) and I think his project could have won.</a:t>
            </a:r>
          </a:p>
        </p:txBody>
      </p:sp>
    </p:spTree>
    <p:extLst>
      <p:ext uri="{BB962C8B-B14F-4D97-AF65-F5344CB8AC3E}">
        <p14:creationId xmlns:p14="http://schemas.microsoft.com/office/powerpoint/2010/main" val="676217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2"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209550"/>
            <a:ext cx="4160630" cy="2609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7"/>
                    </a:srgbClr>
                  </a:outerShdw>
                </a:effectLst>
              </a14:hiddenEffects>
            </a:ext>
          </a:extLst>
        </p:spPr>
      </p:pic>
      <p:pic>
        <p:nvPicPr>
          <p:cNvPr id="1024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313238"/>
            <a:ext cx="4191000" cy="239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209550"/>
            <a:ext cx="4038600" cy="260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24400" y="4287837"/>
            <a:ext cx="3962400" cy="241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6" name="Text Box 8"/>
          <p:cNvSpPr txBox="1">
            <a:spLocks noChangeArrowheads="1"/>
          </p:cNvSpPr>
          <p:nvPr/>
        </p:nvSpPr>
        <p:spPr bwMode="auto">
          <a:xfrm>
            <a:off x="457200" y="2819400"/>
            <a:ext cx="419100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a:spcBef>
                <a:spcPct val="50000"/>
              </a:spcBef>
            </a:pPr>
            <a:r>
              <a:rPr lang="en-US" sz="1000" dirty="0">
                <a:latin typeface="Verdana" pitchFamily="34" charset="0"/>
                <a:ea typeface="Verdana" pitchFamily="34" charset="0"/>
                <a:cs typeface="Verdana" pitchFamily="34" charset="0"/>
              </a:rPr>
              <a:t>There is a positive, linear association between fitness level and balloon circumference for males. The only unusual point is the participant who got a balloon circumference of 82.9 with a fitness level of 25. Despite its notable y-value, the large numbers of data points make its effects on the slope of the regression line negligible, meaning it is an outlier but not an influential point. The correlation is moderate, with an </a:t>
            </a:r>
            <a:r>
              <a:rPr lang="en-US" sz="1000" dirty="0" err="1">
                <a:latin typeface="Verdana" pitchFamily="34" charset="0"/>
                <a:ea typeface="Verdana" pitchFamily="34" charset="0"/>
                <a:cs typeface="Verdana" pitchFamily="34" charset="0"/>
              </a:rPr>
              <a:t>r-value</a:t>
            </a:r>
            <a:r>
              <a:rPr lang="en-US" sz="1000" dirty="0">
                <a:latin typeface="Verdana" pitchFamily="34" charset="0"/>
                <a:ea typeface="Verdana" pitchFamily="34" charset="0"/>
                <a:cs typeface="Verdana" pitchFamily="34" charset="0"/>
              </a:rPr>
              <a:t> of .5992. For every single point increase in fitness level, balloon circumference increases by .2647cm.</a:t>
            </a:r>
          </a:p>
        </p:txBody>
      </p:sp>
      <p:sp>
        <p:nvSpPr>
          <p:cNvPr id="73737" name="Text Box 9"/>
          <p:cNvSpPr txBox="1">
            <a:spLocks noChangeArrowheads="1"/>
          </p:cNvSpPr>
          <p:nvPr/>
        </p:nvSpPr>
        <p:spPr bwMode="auto">
          <a:xfrm>
            <a:off x="4724400" y="2971562"/>
            <a:ext cx="3962400"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400">
                <a:solidFill>
                  <a:schemeClr val="tx1"/>
                </a:solidFill>
                <a:latin typeface="Tahoma" pitchFamily="34" charset="0"/>
                <a:ea typeface="MS PGothic" pitchFamily="34" charset="-128"/>
              </a:defRPr>
            </a:lvl1pPr>
            <a:lvl2pPr marL="742950" indent="-285750">
              <a:defRPr sz="2400">
                <a:solidFill>
                  <a:schemeClr val="tx1"/>
                </a:solidFill>
                <a:latin typeface="Tahoma" pitchFamily="34" charset="0"/>
                <a:ea typeface="MS PGothic" pitchFamily="34" charset="-128"/>
              </a:defRPr>
            </a:lvl2pPr>
            <a:lvl3pPr marL="1143000" indent="-228600">
              <a:defRPr sz="2400">
                <a:solidFill>
                  <a:schemeClr val="tx1"/>
                </a:solidFill>
                <a:latin typeface="Tahoma" pitchFamily="34" charset="0"/>
                <a:ea typeface="MS PGothic" pitchFamily="34" charset="-128"/>
              </a:defRPr>
            </a:lvl3pPr>
            <a:lvl4pPr marL="1600200" indent="-228600">
              <a:defRPr sz="2400">
                <a:solidFill>
                  <a:schemeClr val="tx1"/>
                </a:solidFill>
                <a:latin typeface="Tahoma" pitchFamily="34" charset="0"/>
                <a:ea typeface="MS PGothic" pitchFamily="34" charset="-128"/>
              </a:defRPr>
            </a:lvl4pPr>
            <a:lvl5pPr marL="2057400" indent="-22860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r>
              <a:rPr lang="en-US" sz="1000" dirty="0">
                <a:latin typeface="Verdana" pitchFamily="34" charset="0"/>
                <a:ea typeface="Verdana" pitchFamily="34" charset="0"/>
                <a:cs typeface="Verdana" pitchFamily="34" charset="0"/>
              </a:rPr>
              <a:t>There is a positive, linear association between fitness level and balloon circumference for females. It should be noted, however, that the values are considerably lower for females than males. The axes are not the same, simply scaled to show correlation better. There are no notable and/or influential points. The correlation is strong, with an </a:t>
            </a:r>
            <a:r>
              <a:rPr lang="en-US" sz="1000" dirty="0" err="1">
                <a:latin typeface="Verdana" pitchFamily="34" charset="0"/>
                <a:ea typeface="Verdana" pitchFamily="34" charset="0"/>
                <a:cs typeface="Verdana" pitchFamily="34" charset="0"/>
              </a:rPr>
              <a:t>r-value</a:t>
            </a:r>
            <a:r>
              <a:rPr lang="en-US" sz="1000" dirty="0">
                <a:latin typeface="Verdana" pitchFamily="34" charset="0"/>
                <a:ea typeface="Verdana" pitchFamily="34" charset="0"/>
                <a:cs typeface="Verdana" pitchFamily="34" charset="0"/>
              </a:rPr>
              <a:t> of .8357. For every single point increase in fitness level, balloon circumference increases </a:t>
            </a:r>
            <a:r>
              <a:rPr lang="en-US" sz="1000" dirty="0" smtClean="0">
                <a:latin typeface="Verdana" pitchFamily="34" charset="0"/>
                <a:ea typeface="Verdana" pitchFamily="34" charset="0"/>
                <a:cs typeface="Verdana" pitchFamily="34" charset="0"/>
              </a:rPr>
              <a:t>by .3294cm.</a:t>
            </a:r>
          </a:p>
          <a:p>
            <a:r>
              <a:rPr lang="en-US" sz="1800" dirty="0" smtClean="0">
                <a:latin typeface="Verdana" pitchFamily="34" charset="0"/>
                <a:ea typeface="Verdana" pitchFamily="34" charset="0"/>
                <a:cs typeface="Verdana" pitchFamily="34" charset="0"/>
              </a:rPr>
              <a:t> </a:t>
            </a:r>
            <a:endParaRPr lang="en-US" sz="18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85523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rrowheads="1"/>
          </p:cNvSpPr>
          <p:nvPr>
            <p:ph type="title"/>
          </p:nvPr>
        </p:nvSpPr>
        <p:spPr/>
        <p:txBody>
          <a:bodyPr/>
          <a:lstStyle/>
          <a:p>
            <a:r>
              <a:rPr lang="en-US" smtClean="0"/>
              <a:t>Teacher Tips</a:t>
            </a:r>
          </a:p>
        </p:txBody>
      </p:sp>
      <p:sp>
        <p:nvSpPr>
          <p:cNvPr id="68611" name="Rectangle 3"/>
          <p:cNvSpPr>
            <a:spLocks noGrp="1" noRot="1" noChangeArrowheads="1"/>
          </p:cNvSpPr>
          <p:nvPr>
            <p:ph type="body" idx="1"/>
          </p:nvPr>
        </p:nvSpPr>
        <p:spPr/>
        <p:txBody>
          <a:bodyPr>
            <a:normAutofit fontScale="92500" lnSpcReduction="10000"/>
          </a:bodyPr>
          <a:lstStyle/>
          <a:p>
            <a:r>
              <a:rPr lang="en-US" smtClean="0"/>
              <a:t>Make sure you emphasize the importance of choosing group members wisely!  </a:t>
            </a:r>
          </a:p>
          <a:p>
            <a:r>
              <a:rPr lang="en-US" smtClean="0"/>
              <a:t>Allow students (groups) some time to struggle with their topic or question.</a:t>
            </a:r>
          </a:p>
          <a:p>
            <a:r>
              <a:rPr lang="en-US" smtClean="0"/>
              <a:t>Feel free to VETO any question or topic you feel would provide issues for the group in the time frame.</a:t>
            </a:r>
          </a:p>
          <a:p>
            <a:r>
              <a:rPr lang="en-US" smtClean="0"/>
              <a:t>VETO any project that is even remotely boring!!!  They</a:t>
            </a:r>
            <a:r>
              <a:rPr lang="ja-JP" altLang="en-US" smtClean="0"/>
              <a:t>’</a:t>
            </a:r>
            <a:r>
              <a:rPr lang="en-US" altLang="ja-JP" smtClean="0"/>
              <a:t>ll thank you later!</a:t>
            </a:r>
          </a:p>
          <a:p>
            <a:r>
              <a:rPr lang="en-US" smtClean="0"/>
              <a:t>Give them room to impress you!</a:t>
            </a:r>
          </a:p>
        </p:txBody>
      </p:sp>
    </p:spTree>
    <p:extLst>
      <p:ext uri="{BB962C8B-B14F-4D97-AF65-F5344CB8AC3E}">
        <p14:creationId xmlns:p14="http://schemas.microsoft.com/office/powerpoint/2010/main" val="39588348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p:txBody>
          <a:bodyPr/>
          <a:lstStyle/>
          <a:p>
            <a:pPr algn="ctr"/>
            <a:r>
              <a:rPr lang="en-US" dirty="0" smtClean="0"/>
              <a:t>QUESTIONS?</a:t>
            </a:r>
            <a:br>
              <a:rPr lang="en-US" dirty="0" smtClean="0"/>
            </a:br>
            <a:endParaRPr lang="en-US" dirty="0" smtClean="0"/>
          </a:p>
        </p:txBody>
      </p:sp>
    </p:spTree>
    <p:extLst>
      <p:ext uri="{BB962C8B-B14F-4D97-AF65-F5344CB8AC3E}">
        <p14:creationId xmlns:p14="http://schemas.microsoft.com/office/powerpoint/2010/main" val="1222592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Statistical Project?</a:t>
            </a:r>
            <a:endParaRPr lang="en-US" dirty="0"/>
          </a:p>
        </p:txBody>
      </p:sp>
      <p:sp>
        <p:nvSpPr>
          <p:cNvPr id="3" name="Content Placeholder 2"/>
          <p:cNvSpPr>
            <a:spLocks noGrp="1"/>
          </p:cNvSpPr>
          <p:nvPr>
            <p:ph idx="1"/>
          </p:nvPr>
        </p:nvSpPr>
        <p:spPr/>
        <p:txBody>
          <a:bodyPr>
            <a:normAutofit lnSpcReduction="10000"/>
          </a:bodyPr>
          <a:lstStyle/>
          <a:p>
            <a:pPr marL="68580" indent="0">
              <a:lnSpc>
                <a:spcPct val="90000"/>
              </a:lnSpc>
              <a:buNone/>
            </a:pPr>
            <a:r>
              <a:rPr lang="en-US" sz="2800" dirty="0" smtClean="0"/>
              <a:t>“A </a:t>
            </a:r>
            <a:r>
              <a:rPr lang="en-US" sz="2800" dirty="0"/>
              <a:t>statistical project is the process of answering a research question using statistical techniques and presenting the work in a written report. The research question may arise from any field of scientific endeavor, such as athletics, advertising, aerodynamics, or nutrition</a:t>
            </a:r>
            <a:r>
              <a:rPr lang="en-US" sz="2800" dirty="0" smtClean="0"/>
              <a:t>.” </a:t>
            </a:r>
          </a:p>
          <a:p>
            <a:pPr marL="68580" indent="0">
              <a:lnSpc>
                <a:spcPct val="90000"/>
              </a:lnSpc>
              <a:buNone/>
            </a:pPr>
            <a:r>
              <a:rPr lang="en-US" sz="1800" dirty="0" smtClean="0"/>
              <a:t>(</a:t>
            </a:r>
            <a:r>
              <a:rPr lang="en-US" sz="1800" dirty="0">
                <a:hlinkClick r:id="rId2"/>
              </a:rPr>
              <a:t>http://</a:t>
            </a:r>
            <a:r>
              <a:rPr lang="en-US" sz="1800" dirty="0" smtClean="0">
                <a:hlinkClick r:id="rId2"/>
              </a:rPr>
              <a:t>www.amstat.org/education/posterprojects/whatisastatproject.cfm</a:t>
            </a:r>
            <a:r>
              <a:rPr lang="en-US" sz="1800" dirty="0" smtClean="0"/>
              <a:t>)</a:t>
            </a:r>
          </a:p>
          <a:p>
            <a:pPr marL="68580" indent="0">
              <a:lnSpc>
                <a:spcPct val="90000"/>
              </a:lnSpc>
              <a:buNone/>
            </a:pPr>
            <a:endParaRPr lang="en-US" sz="1800" dirty="0"/>
          </a:p>
        </p:txBody>
      </p:sp>
    </p:spTree>
    <p:extLst>
      <p:ext uri="{BB962C8B-B14F-4D97-AF65-F5344CB8AC3E}">
        <p14:creationId xmlns:p14="http://schemas.microsoft.com/office/powerpoint/2010/main" val="3188840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Statistical Project?</a:t>
            </a:r>
            <a:endParaRPr lang="en-US" dirty="0"/>
          </a:p>
        </p:txBody>
      </p:sp>
      <p:sp>
        <p:nvSpPr>
          <p:cNvPr id="3" name="Content Placeholder 2"/>
          <p:cNvSpPr>
            <a:spLocks noGrp="1"/>
          </p:cNvSpPr>
          <p:nvPr>
            <p:ph idx="1"/>
          </p:nvPr>
        </p:nvSpPr>
        <p:spPr/>
        <p:txBody>
          <a:bodyPr>
            <a:normAutofit fontScale="70000" lnSpcReduction="20000"/>
          </a:bodyPr>
          <a:lstStyle/>
          <a:p>
            <a:pPr marL="68580" indent="0">
              <a:lnSpc>
                <a:spcPct val="90000"/>
              </a:lnSpc>
              <a:buNone/>
            </a:pPr>
            <a:r>
              <a:rPr lang="en-US" sz="3400" b="1" dirty="0" smtClean="0"/>
              <a:t>The Scientific Method in Practice</a:t>
            </a:r>
          </a:p>
          <a:p>
            <a:pPr marL="68580" indent="0">
              <a:lnSpc>
                <a:spcPct val="90000"/>
              </a:lnSpc>
              <a:buNone/>
            </a:pPr>
            <a:endParaRPr lang="en-US" sz="3400" b="1" dirty="0" smtClean="0"/>
          </a:p>
          <a:p>
            <a:pPr marL="582930" indent="-514350">
              <a:lnSpc>
                <a:spcPct val="90000"/>
              </a:lnSpc>
              <a:buFont typeface="+mj-lt"/>
              <a:buAutoNum type="arabicPeriod"/>
            </a:pPr>
            <a:r>
              <a:rPr lang="en-US" sz="2900" dirty="0" smtClean="0"/>
              <a:t>Ask </a:t>
            </a:r>
            <a:r>
              <a:rPr lang="en-US" sz="2900" dirty="0"/>
              <a:t>a question about the world around you.</a:t>
            </a:r>
          </a:p>
          <a:p>
            <a:pPr marL="582930" indent="-514350">
              <a:lnSpc>
                <a:spcPct val="90000"/>
              </a:lnSpc>
              <a:buFont typeface="+mj-lt"/>
              <a:buAutoNum type="arabicPeriod"/>
            </a:pPr>
            <a:r>
              <a:rPr lang="en-US" sz="2900" dirty="0"/>
              <a:t>Design a method to collect data to answer that question.</a:t>
            </a:r>
          </a:p>
          <a:p>
            <a:pPr marL="582930" indent="-514350">
              <a:lnSpc>
                <a:spcPct val="90000"/>
              </a:lnSpc>
              <a:buFont typeface="+mj-lt"/>
              <a:buAutoNum type="arabicPeriod"/>
            </a:pPr>
            <a:r>
              <a:rPr lang="en-US" sz="2900" dirty="0"/>
              <a:t>Summarize the data using summary statistics.</a:t>
            </a:r>
          </a:p>
          <a:p>
            <a:pPr marL="582930" indent="-514350">
              <a:lnSpc>
                <a:spcPct val="90000"/>
              </a:lnSpc>
              <a:buFont typeface="+mj-lt"/>
              <a:buAutoNum type="arabicPeriod"/>
            </a:pPr>
            <a:r>
              <a:rPr lang="en-US" sz="2900" dirty="0"/>
              <a:t>Analyze the data.</a:t>
            </a:r>
          </a:p>
          <a:p>
            <a:pPr marL="582930" indent="-514350">
              <a:lnSpc>
                <a:spcPct val="90000"/>
              </a:lnSpc>
              <a:buFont typeface="+mj-lt"/>
              <a:buAutoNum type="arabicPeriod"/>
            </a:pPr>
            <a:r>
              <a:rPr lang="en-US" sz="2900" dirty="0"/>
              <a:t>Make a conclusion that answers your initial question.</a:t>
            </a:r>
          </a:p>
          <a:p>
            <a:pPr marL="582930" indent="-514350">
              <a:lnSpc>
                <a:spcPct val="90000"/>
              </a:lnSpc>
              <a:buFont typeface="+mj-lt"/>
              <a:buAutoNum type="arabicPeriod"/>
            </a:pPr>
            <a:r>
              <a:rPr lang="en-US" sz="2900" dirty="0"/>
              <a:t>Reflect on the process. </a:t>
            </a:r>
          </a:p>
          <a:p>
            <a:pPr marL="582930" indent="-514350">
              <a:lnSpc>
                <a:spcPct val="90000"/>
              </a:lnSpc>
              <a:buFont typeface="+mj-lt"/>
              <a:buAutoNum type="arabicPeriod"/>
            </a:pPr>
            <a:r>
              <a:rPr lang="en-US" sz="2900" dirty="0"/>
              <a:t>Then, you and your group write up your findings in a written report, averaging about </a:t>
            </a:r>
            <a:r>
              <a:rPr lang="en-US" sz="2900" dirty="0" smtClean="0"/>
              <a:t>5-10 </a:t>
            </a:r>
            <a:r>
              <a:rPr lang="en-US" sz="2900" dirty="0"/>
              <a:t>pages.  </a:t>
            </a:r>
          </a:p>
          <a:p>
            <a:endParaRPr lang="en-US" dirty="0"/>
          </a:p>
        </p:txBody>
      </p:sp>
    </p:spTree>
    <p:extLst>
      <p:ext uri="{BB962C8B-B14F-4D97-AF65-F5344CB8AC3E}">
        <p14:creationId xmlns:p14="http://schemas.microsoft.com/office/powerpoint/2010/main" val="3420801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smtClean="0"/>
              <a:t>Provide students with a culminating statistics project that combines and puts into practice the tools they have learned.</a:t>
            </a:r>
          </a:p>
          <a:p>
            <a:r>
              <a:rPr lang="en-US" dirty="0" smtClean="0"/>
              <a:t>Motivate students to use the statistics that they have learned in their classes.</a:t>
            </a:r>
            <a:endParaRPr lang="en-US" dirty="0"/>
          </a:p>
        </p:txBody>
      </p:sp>
    </p:spTree>
    <p:extLst>
      <p:ext uri="{BB962C8B-B14F-4D97-AF65-F5344CB8AC3E}">
        <p14:creationId xmlns:p14="http://schemas.microsoft.com/office/powerpoint/2010/main" val="3845472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can participate</a:t>
            </a:r>
            <a:endParaRPr lang="en-US" dirty="0"/>
          </a:p>
        </p:txBody>
      </p:sp>
      <p:sp>
        <p:nvSpPr>
          <p:cNvPr id="3" name="Content Placeholder 2"/>
          <p:cNvSpPr>
            <a:spLocks noGrp="1"/>
          </p:cNvSpPr>
          <p:nvPr>
            <p:ph idx="1"/>
          </p:nvPr>
        </p:nvSpPr>
        <p:spPr/>
        <p:txBody>
          <a:bodyPr>
            <a:normAutofit lnSpcReduction="10000"/>
          </a:bodyPr>
          <a:lstStyle/>
          <a:p>
            <a:r>
              <a:rPr lang="en-US" dirty="0" smtClean="0"/>
              <a:t>Grades </a:t>
            </a:r>
            <a:r>
              <a:rPr lang="en-US" dirty="0" smtClean="0"/>
              <a:t>7-12 </a:t>
            </a:r>
            <a:r>
              <a:rPr lang="en-US" dirty="0" smtClean="0"/>
              <a:t>students who have not won previously in their current grade category </a:t>
            </a:r>
            <a:r>
              <a:rPr lang="en-US" dirty="0" smtClean="0"/>
              <a:t>(7-9 </a:t>
            </a:r>
            <a:r>
              <a:rPr lang="en-US" dirty="0" smtClean="0"/>
              <a:t>and </a:t>
            </a:r>
            <a:r>
              <a:rPr lang="en-US" dirty="0" smtClean="0"/>
              <a:t>10-12</a:t>
            </a:r>
            <a:r>
              <a:rPr lang="en-US" dirty="0" smtClean="0"/>
              <a:t>).</a:t>
            </a:r>
          </a:p>
          <a:p>
            <a:r>
              <a:rPr lang="en-US" dirty="0" smtClean="0"/>
              <a:t>Each entry can have up to 4 students with the oldest student determining the grade category.</a:t>
            </a:r>
          </a:p>
          <a:p>
            <a:r>
              <a:rPr lang="en-US" dirty="0" smtClean="0"/>
              <a:t>Due date is June 1.</a:t>
            </a:r>
          </a:p>
          <a:p>
            <a:pPr lvl="1"/>
            <a:r>
              <a:rPr lang="en-US" dirty="0" smtClean="0"/>
              <a:t>AP Statistics Exam: May 16, 2012</a:t>
            </a:r>
          </a:p>
          <a:p>
            <a:pPr lvl="1"/>
            <a:r>
              <a:rPr lang="en-US" dirty="0" smtClean="0"/>
              <a:t>AP Statistics Reading: June 10-16, 2012</a:t>
            </a:r>
            <a:endParaRPr lang="en-US" dirty="0"/>
          </a:p>
        </p:txBody>
      </p:sp>
    </p:spTree>
    <p:extLst>
      <p:ext uri="{BB962C8B-B14F-4D97-AF65-F5344CB8AC3E}">
        <p14:creationId xmlns:p14="http://schemas.microsoft.com/office/powerpoint/2010/main" val="1354318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Topics</a:t>
            </a:r>
            <a:endParaRPr lang="en-US" dirty="0"/>
          </a:p>
        </p:txBody>
      </p:sp>
      <p:sp>
        <p:nvSpPr>
          <p:cNvPr id="3" name="Content Placeholder 2"/>
          <p:cNvSpPr>
            <a:spLocks noGrp="1"/>
          </p:cNvSpPr>
          <p:nvPr>
            <p:ph idx="1"/>
          </p:nvPr>
        </p:nvSpPr>
        <p:spPr>
          <a:xfrm>
            <a:off x="685800" y="2286000"/>
            <a:ext cx="3810000" cy="3508977"/>
          </a:xfrm>
        </p:spPr>
        <p:txBody>
          <a:bodyPr>
            <a:normAutofit lnSpcReduction="10000"/>
          </a:bodyPr>
          <a:lstStyle/>
          <a:p>
            <a:pPr marL="68580" indent="0">
              <a:buNone/>
            </a:pPr>
            <a:r>
              <a:rPr lang="en-US" sz="2000" b="1" dirty="0" smtClean="0"/>
              <a:t>Potential topics include…</a:t>
            </a:r>
          </a:p>
          <a:p>
            <a:r>
              <a:rPr lang="en-US" sz="1800" dirty="0" smtClean="0"/>
              <a:t>Tables and Graphics</a:t>
            </a:r>
          </a:p>
          <a:p>
            <a:r>
              <a:rPr lang="en-US" sz="1800" dirty="0" smtClean="0"/>
              <a:t>Descriptive Statistics</a:t>
            </a:r>
          </a:p>
          <a:p>
            <a:r>
              <a:rPr lang="en-US" sz="1800" dirty="0" smtClean="0"/>
              <a:t>Basic Sampling Methods</a:t>
            </a:r>
          </a:p>
          <a:p>
            <a:r>
              <a:rPr lang="en-US" sz="1800" dirty="0" smtClean="0"/>
              <a:t>Designed experiments: </a:t>
            </a:r>
          </a:p>
          <a:p>
            <a:pPr lvl="1"/>
            <a:r>
              <a:rPr lang="en-US" sz="1800" dirty="0" smtClean="0"/>
              <a:t>Completely Random Designs</a:t>
            </a:r>
          </a:p>
          <a:p>
            <a:pPr lvl="1"/>
            <a:r>
              <a:rPr lang="en-US" sz="1800" dirty="0" smtClean="0"/>
              <a:t>Block Designs</a:t>
            </a:r>
          </a:p>
          <a:p>
            <a:r>
              <a:rPr lang="en-US" sz="1800" dirty="0" smtClean="0"/>
              <a:t>Basic Probability</a:t>
            </a:r>
          </a:p>
          <a:p>
            <a:r>
              <a:rPr lang="en-US" sz="1800" dirty="0"/>
              <a:t>Confidence Intervals for Means or Proportions</a:t>
            </a:r>
            <a:endParaRPr lang="en-US" sz="1800" dirty="0" smtClean="0"/>
          </a:p>
        </p:txBody>
      </p:sp>
      <p:sp>
        <p:nvSpPr>
          <p:cNvPr id="4" name="Content Placeholder 2"/>
          <p:cNvSpPr txBox="1">
            <a:spLocks/>
          </p:cNvSpPr>
          <p:nvPr/>
        </p:nvSpPr>
        <p:spPr>
          <a:xfrm>
            <a:off x="4343400" y="2286000"/>
            <a:ext cx="4114800" cy="3508977"/>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endParaRPr lang="en-US" sz="1800" dirty="0" smtClean="0"/>
          </a:p>
          <a:p>
            <a:r>
              <a:rPr lang="en-US" sz="1800" dirty="0"/>
              <a:t>Hypothesis</a:t>
            </a:r>
            <a:r>
              <a:rPr lang="en-US" sz="1800" dirty="0" smtClean="0"/>
              <a:t> Tests:</a:t>
            </a:r>
          </a:p>
          <a:p>
            <a:pPr lvl="1"/>
            <a:r>
              <a:rPr lang="en-US" sz="1800" dirty="0" smtClean="0"/>
              <a:t>One- and Two-sample T-tests</a:t>
            </a:r>
          </a:p>
          <a:p>
            <a:pPr lvl="1"/>
            <a:r>
              <a:rPr lang="en-US" sz="1800" dirty="0" smtClean="0"/>
              <a:t>Randomization Tests</a:t>
            </a:r>
          </a:p>
          <a:p>
            <a:pPr lvl="1"/>
            <a:r>
              <a:rPr lang="en-US" sz="1800" dirty="0" smtClean="0"/>
              <a:t>Chi-square Tests</a:t>
            </a:r>
          </a:p>
          <a:p>
            <a:pPr lvl="1"/>
            <a:r>
              <a:rPr lang="en-US" sz="1800" dirty="0" smtClean="0"/>
              <a:t>Correlation and Regression Coefficient Tests</a:t>
            </a:r>
          </a:p>
          <a:p>
            <a:pPr lvl="1"/>
            <a:r>
              <a:rPr lang="en-US" sz="1800" dirty="0" smtClean="0"/>
              <a:t>One- or Two-factor ANOVA</a:t>
            </a:r>
          </a:p>
        </p:txBody>
      </p:sp>
    </p:spTree>
    <p:extLst>
      <p:ext uri="{BB962C8B-B14F-4D97-AF65-F5344CB8AC3E}">
        <p14:creationId xmlns:p14="http://schemas.microsoft.com/office/powerpoint/2010/main" val="2039903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Rules</a:t>
            </a:r>
            <a:endParaRPr lang="en-US" dirty="0"/>
          </a:p>
        </p:txBody>
      </p:sp>
      <p:sp>
        <p:nvSpPr>
          <p:cNvPr id="3" name="Content Placeholder 2"/>
          <p:cNvSpPr>
            <a:spLocks noGrp="1"/>
          </p:cNvSpPr>
          <p:nvPr>
            <p:ph idx="1"/>
          </p:nvPr>
        </p:nvSpPr>
        <p:spPr/>
        <p:txBody>
          <a:bodyPr>
            <a:normAutofit/>
          </a:bodyPr>
          <a:lstStyle/>
          <a:p>
            <a:r>
              <a:rPr lang="en-US" dirty="0" smtClean="0"/>
              <a:t>The project needs to be a statistical study: collect data to assess a hypothesis.</a:t>
            </a:r>
          </a:p>
          <a:p>
            <a:r>
              <a:rPr lang="en-US" dirty="0" smtClean="0"/>
              <a:t>Submissions that go beyond 2-factor ANOVA will not be judged.</a:t>
            </a:r>
          </a:p>
          <a:p>
            <a:r>
              <a:rPr lang="en-US" dirty="0" smtClean="0"/>
              <a:t>Projects submitted after June 1 will not be judged.</a:t>
            </a:r>
          </a:p>
          <a:p>
            <a:r>
              <a:rPr lang="en-US" dirty="0" smtClean="0"/>
              <a:t>Project reports must be submitted in PDF format.</a:t>
            </a:r>
            <a:endParaRPr lang="en-US" dirty="0"/>
          </a:p>
        </p:txBody>
      </p:sp>
    </p:spTree>
    <p:extLst>
      <p:ext uri="{BB962C8B-B14F-4D97-AF65-F5344CB8AC3E}">
        <p14:creationId xmlns:p14="http://schemas.microsoft.com/office/powerpoint/2010/main" val="20038924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Prizes</a:t>
            </a:r>
            <a:endParaRPr lang="en-US" dirty="0"/>
          </a:p>
        </p:txBody>
      </p:sp>
      <p:sp>
        <p:nvSpPr>
          <p:cNvPr id="3" name="Content Placeholder 2"/>
          <p:cNvSpPr>
            <a:spLocks noGrp="1"/>
          </p:cNvSpPr>
          <p:nvPr>
            <p:ph idx="1"/>
          </p:nvPr>
        </p:nvSpPr>
        <p:spPr>
          <a:xfrm>
            <a:off x="1043492" y="2323652"/>
            <a:ext cx="6957508" cy="3508977"/>
          </a:xfrm>
        </p:spPr>
        <p:txBody>
          <a:bodyPr>
            <a:normAutofit fontScale="92500"/>
          </a:bodyPr>
          <a:lstStyle/>
          <a:p>
            <a:pPr>
              <a:lnSpc>
                <a:spcPct val="90000"/>
              </a:lnSpc>
            </a:pPr>
            <a:r>
              <a:rPr lang="en-US" dirty="0" smtClean="0"/>
              <a:t>Prizes are awarded in both age groups</a:t>
            </a:r>
            <a:endParaRPr lang="en-US" dirty="0"/>
          </a:p>
          <a:p>
            <a:pPr lvl="1">
              <a:lnSpc>
                <a:spcPct val="90000"/>
              </a:lnSpc>
            </a:pPr>
            <a:r>
              <a:rPr lang="en-US" b="1" dirty="0"/>
              <a:t>1</a:t>
            </a:r>
            <a:r>
              <a:rPr lang="en-US" b="1" baseline="30000" dirty="0"/>
              <a:t>st</a:t>
            </a:r>
            <a:r>
              <a:rPr lang="en-US" b="1" dirty="0"/>
              <a:t> </a:t>
            </a:r>
            <a:r>
              <a:rPr lang="en-US" b="1" dirty="0" smtClean="0"/>
              <a:t>place:</a:t>
            </a:r>
            <a:r>
              <a:rPr lang="en-US" dirty="0" smtClean="0"/>
              <a:t> </a:t>
            </a:r>
            <a:r>
              <a:rPr lang="en-US" dirty="0"/>
              <a:t>$</a:t>
            </a:r>
            <a:r>
              <a:rPr lang="en-US" dirty="0" smtClean="0"/>
              <a:t>200, Certificate, and </a:t>
            </a:r>
            <a:r>
              <a:rPr lang="en-US" dirty="0"/>
              <a:t>Plaque for school</a:t>
            </a:r>
          </a:p>
          <a:p>
            <a:pPr lvl="1">
              <a:lnSpc>
                <a:spcPct val="90000"/>
              </a:lnSpc>
            </a:pPr>
            <a:r>
              <a:rPr lang="en-US" b="1" dirty="0"/>
              <a:t>2</a:t>
            </a:r>
            <a:r>
              <a:rPr lang="en-US" b="1" baseline="30000" dirty="0"/>
              <a:t>nd</a:t>
            </a:r>
            <a:r>
              <a:rPr lang="en-US" b="1" dirty="0"/>
              <a:t> </a:t>
            </a:r>
            <a:r>
              <a:rPr lang="en-US" b="1" dirty="0" smtClean="0"/>
              <a:t>place:</a:t>
            </a:r>
            <a:r>
              <a:rPr lang="en-US" dirty="0" smtClean="0"/>
              <a:t> $</a:t>
            </a:r>
            <a:r>
              <a:rPr lang="en-US" dirty="0"/>
              <a:t>100 and Certificate</a:t>
            </a:r>
          </a:p>
          <a:p>
            <a:pPr lvl="1">
              <a:lnSpc>
                <a:spcPct val="90000"/>
              </a:lnSpc>
            </a:pPr>
            <a:r>
              <a:rPr lang="en-US" b="1" dirty="0"/>
              <a:t>3</a:t>
            </a:r>
            <a:r>
              <a:rPr lang="en-US" b="1" baseline="30000" dirty="0"/>
              <a:t>rd</a:t>
            </a:r>
            <a:r>
              <a:rPr lang="en-US" b="1" dirty="0"/>
              <a:t> </a:t>
            </a:r>
            <a:r>
              <a:rPr lang="en-US" b="1" dirty="0" smtClean="0"/>
              <a:t>place:</a:t>
            </a:r>
            <a:r>
              <a:rPr lang="en-US" dirty="0" smtClean="0"/>
              <a:t> $</a:t>
            </a:r>
            <a:r>
              <a:rPr lang="en-US" dirty="0"/>
              <a:t>50 and Certificate</a:t>
            </a:r>
          </a:p>
          <a:p>
            <a:pPr lvl="1">
              <a:lnSpc>
                <a:spcPct val="90000"/>
              </a:lnSpc>
            </a:pPr>
            <a:r>
              <a:rPr lang="en-US" b="1" dirty="0"/>
              <a:t>Honorable </a:t>
            </a:r>
            <a:r>
              <a:rPr lang="en-US" b="1" dirty="0" smtClean="0"/>
              <a:t>mention:</a:t>
            </a:r>
            <a:r>
              <a:rPr lang="en-US" dirty="0" smtClean="0"/>
              <a:t> Certificate </a:t>
            </a:r>
            <a:r>
              <a:rPr lang="en-US" dirty="0"/>
              <a:t>and Ribbon </a:t>
            </a:r>
          </a:p>
          <a:p>
            <a:pPr>
              <a:lnSpc>
                <a:spcPct val="90000"/>
              </a:lnSpc>
            </a:pPr>
            <a:endParaRPr lang="en-US" dirty="0"/>
          </a:p>
          <a:p>
            <a:pPr>
              <a:lnSpc>
                <a:spcPct val="90000"/>
              </a:lnSpc>
            </a:pPr>
            <a:r>
              <a:rPr lang="en-US" dirty="0"/>
              <a:t>Additionally, through the generous support of Texas Instrument, 1</a:t>
            </a:r>
            <a:r>
              <a:rPr lang="en-US" baseline="30000" dirty="0"/>
              <a:t>st</a:t>
            </a:r>
            <a:r>
              <a:rPr lang="en-US" dirty="0"/>
              <a:t> place winners and their advisors will be awarded graphing calculators. </a:t>
            </a:r>
          </a:p>
        </p:txBody>
      </p:sp>
    </p:spTree>
    <p:extLst>
      <p:ext uri="{BB962C8B-B14F-4D97-AF65-F5344CB8AC3E}">
        <p14:creationId xmlns:p14="http://schemas.microsoft.com/office/powerpoint/2010/main" val="14360773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883</TotalTime>
  <Words>1321</Words>
  <Application>Microsoft Office PowerPoint</Application>
  <PresentationFormat>On-screen Show (4:3)</PresentationFormat>
  <Paragraphs>135</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Austin</vt:lpstr>
      <vt:lpstr>Equation</vt:lpstr>
      <vt:lpstr>Having Success with the   ASA  Statistical Project Competition</vt:lpstr>
      <vt:lpstr>Description</vt:lpstr>
      <vt:lpstr>What is a Statistical Project?</vt:lpstr>
      <vt:lpstr>What is a Statistical Project?</vt:lpstr>
      <vt:lpstr>Purpose</vt:lpstr>
      <vt:lpstr>Who can participate</vt:lpstr>
      <vt:lpstr>List of Topics</vt:lpstr>
      <vt:lpstr>Important Rules</vt:lpstr>
      <vt:lpstr>The Prizes</vt:lpstr>
      <vt:lpstr>Judging</vt:lpstr>
      <vt:lpstr>Rubric</vt:lpstr>
      <vt:lpstr>Important Considerations</vt:lpstr>
      <vt:lpstr>Grading for This Class</vt:lpstr>
      <vt:lpstr>AP Statistics Final Exam (Presentation)</vt:lpstr>
      <vt:lpstr>AP Statistics Final Exam (Presentation)</vt:lpstr>
      <vt:lpstr>AP Statistics Final Exam (Presentation)</vt:lpstr>
      <vt:lpstr>PowerPoint Presentation</vt:lpstr>
      <vt:lpstr>2nd Place 2011 Team</vt:lpstr>
      <vt:lpstr>PowerPoint Presentation</vt:lpstr>
      <vt:lpstr>Honorable Mention 2011</vt:lpstr>
      <vt:lpstr>PowerPoint Presentation</vt:lpstr>
      <vt:lpstr>Teacher Tips</vt:lpstr>
      <vt:lpstr>QUESTIONS? </vt:lpstr>
    </vt:vector>
  </TitlesOfParts>
  <Company>Department of Statistics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Variance A Primer</dc:title>
  <dc:creator>Windows User</dc:creator>
  <cp:lastModifiedBy>Jamis</cp:lastModifiedBy>
  <cp:revision>52</cp:revision>
  <dcterms:created xsi:type="dcterms:W3CDTF">2011-05-19T19:11:10Z</dcterms:created>
  <dcterms:modified xsi:type="dcterms:W3CDTF">2012-05-03T21:51:38Z</dcterms:modified>
</cp:coreProperties>
</file>